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256" r:id="rId2"/>
    <p:sldId id="257" r:id="rId3"/>
    <p:sldId id="258" r:id="rId4"/>
    <p:sldId id="260" r:id="rId5"/>
    <p:sldId id="259" r:id="rId6"/>
    <p:sldId id="262" r:id="rId7"/>
    <p:sldId id="265" r:id="rId8"/>
    <p:sldId id="264" r:id="rId9"/>
    <p:sldId id="266" r:id="rId10"/>
    <p:sldId id="267" r:id="rId11"/>
    <p:sldId id="268" r:id="rId12"/>
    <p:sldId id="269" r:id="rId13"/>
    <p:sldId id="270" r:id="rId14"/>
    <p:sldId id="273" r:id="rId15"/>
    <p:sldId id="274" r:id="rId16"/>
    <p:sldId id="278" r:id="rId17"/>
    <p:sldId id="292" r:id="rId18"/>
    <p:sldId id="276" r:id="rId19"/>
    <p:sldId id="280" r:id="rId20"/>
    <p:sldId id="282" r:id="rId21"/>
    <p:sldId id="284" r:id="rId22"/>
    <p:sldId id="285" r:id="rId23"/>
    <p:sldId id="300" r:id="rId24"/>
    <p:sldId id="301" r:id="rId25"/>
    <p:sldId id="288" r:id="rId26"/>
    <p:sldId id="293" r:id="rId27"/>
    <p:sldId id="297" r:id="rId28"/>
    <p:sldId id="299" r:id="rId29"/>
    <p:sldId id="302" r:id="rId30"/>
    <p:sldId id="303" r:id="rId31"/>
    <p:sldId id="304" r:id="rId32"/>
    <p:sldId id="305" r:id="rId33"/>
    <p:sldId id="306" r:id="rId34"/>
    <p:sldId id="307" r:id="rId35"/>
    <p:sldId id="298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0841" autoAdjust="0"/>
  </p:normalViewPr>
  <p:slideViewPr>
    <p:cSldViewPr snapToGrid="0">
      <p:cViewPr varScale="1">
        <p:scale>
          <a:sx n="65" d="100"/>
          <a:sy n="65" d="100"/>
        </p:scale>
        <p:origin x="91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54DBE8-D17E-46F4-9D40-8FDD147756D6}" type="datetimeFigureOut">
              <a:rPr lang="en-IN" smtClean="0"/>
              <a:t>06-07-2025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B0DE1C-4CB4-401E-B7E1-BEF3707D3E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506579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B0DE1C-4CB4-401E-B7E1-BEF3707D3E3C}" type="slidenum">
              <a:rPr lang="en-IN" smtClean="0"/>
              <a:t>35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49092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6A72A-68EE-1E28-937A-8B2E0CD52D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20EB62F-0A3C-5BA8-D337-EF233D9319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540EEE-5EEE-8781-0264-2DCC150D15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AE996-F69C-4005-B9A1-EF33D6BF98A6}" type="datetimeFigureOut">
              <a:rPr lang="en-IN" smtClean="0"/>
              <a:t>06-07-2025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E5887A-A49D-A313-1E81-77A92B4FE3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68C7CA-9857-C669-0123-29E5A020E9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36997A-7A05-4C20-8D53-D04D6176D01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030453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12D32F-1ED1-F2AC-5027-89785604DF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3D436E0-6232-0B54-F66F-A416DD35F8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3358B0-4369-D8FB-B322-6A2434493A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AE996-F69C-4005-B9A1-EF33D6BF98A6}" type="datetimeFigureOut">
              <a:rPr lang="en-IN" smtClean="0"/>
              <a:t>06-07-2025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90BD74-247F-AA7A-2398-1EC870AAF0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E97840-F4BE-DE7A-CE91-9556D29DF5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36997A-7A05-4C20-8D53-D04D6176D01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122258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ECDAE30-6362-A252-4DCD-56D597E96F5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BD233E-9C1A-A6B1-1871-6878C23799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2BBC4D-1361-C6AA-7FBE-526F0303DF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AE996-F69C-4005-B9A1-EF33D6BF98A6}" type="datetimeFigureOut">
              <a:rPr lang="en-IN" smtClean="0"/>
              <a:t>06-07-2025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9FECC0-CA34-847D-FC00-AFBFE72738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F4B7E6-0B16-1C70-D380-36EEC4912D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36997A-7A05-4C20-8D53-D04D6176D01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549706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0644B5-661B-C4FD-A3D8-CC17C2665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9C95B3-FDA1-1FD9-2E96-E8F6D7414B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F9ECBF-5AB3-465F-5599-2299574E76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AE996-F69C-4005-B9A1-EF33D6BF98A6}" type="datetimeFigureOut">
              <a:rPr lang="en-IN" smtClean="0"/>
              <a:t>06-07-2025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912449-7EE8-9515-1AAE-8F143577BF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E92616-5CD3-7EF1-24D9-5CA9744F1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36997A-7A05-4C20-8D53-D04D6176D01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539071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835262-7DFD-1CB8-FA52-8F7228D690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F7A676-0BA8-BE0B-2D7C-6BF8915E0C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D9FC17-439C-487B-BC41-BF8399F1FF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AE996-F69C-4005-B9A1-EF33D6BF98A6}" type="datetimeFigureOut">
              <a:rPr lang="en-IN" smtClean="0"/>
              <a:t>06-07-2025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DA75E4-C424-F9E8-E77F-2F13A1F14D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19B79F-331D-FB1B-7A5A-A25ACA95E1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36997A-7A05-4C20-8D53-D04D6176D01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564893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BA600B-8023-DD11-9874-5740C53BB5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ADE237-184A-E2AC-7CE3-1861D9C1BD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339751-9713-E598-E047-70A1647EB0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812E92-EAC6-3D3A-626A-AF46B5A244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AE996-F69C-4005-B9A1-EF33D6BF98A6}" type="datetimeFigureOut">
              <a:rPr lang="en-IN" smtClean="0"/>
              <a:t>06-07-2025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873EAD-D172-5D55-25C1-24DF3B873E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CF4B4F-4D12-9BDA-CB6A-CD4E232012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36997A-7A05-4C20-8D53-D04D6176D01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861729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21692-AFE3-85FA-1298-E29E9FBA78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9BC0FC-8FFB-A5DD-7EF3-D8F8055225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85ACD8-A7C0-93EA-EB72-C2AE834E3D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AB5CE89-7385-5FD9-F7D0-75DCA588B9A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92F9353-627B-BCC6-07C4-CB0D27ADBD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0E690E0-58AB-3725-BB38-9D26F7914F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AE996-F69C-4005-B9A1-EF33D6BF98A6}" type="datetimeFigureOut">
              <a:rPr lang="en-IN" smtClean="0"/>
              <a:t>06-07-2025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8014B82-3A98-DF12-FA14-6AC11248FB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AE6DCC-7731-F59E-08B6-A7E526E3C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36997A-7A05-4C20-8D53-D04D6176D01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64814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43416-A06D-2E06-5CA0-FEB1168FE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0DA2578-4003-251A-45B7-FABE9D16E9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AE996-F69C-4005-B9A1-EF33D6BF98A6}" type="datetimeFigureOut">
              <a:rPr lang="en-IN" smtClean="0"/>
              <a:t>06-07-2025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200653-F2BF-E469-96D7-A0C253B0CA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06C0C8-4F5E-C7D0-D04C-230F52653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36997A-7A05-4C20-8D53-D04D6176D01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631121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EA4154F-5433-054A-AF39-A390BC8676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AE996-F69C-4005-B9A1-EF33D6BF98A6}" type="datetimeFigureOut">
              <a:rPr lang="en-IN" smtClean="0"/>
              <a:t>06-07-2025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C127183-D464-F88D-E770-787E07CBD7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396D2C-053B-B5AC-0E4D-FB56FAC44A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36997A-7A05-4C20-8D53-D04D6176D01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052641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8A6242-0BBA-D09D-9242-9D55982A31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442800-B467-043B-B8CC-40E548BDB6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318169-515E-8D8D-A792-F744985F20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4CA9B0-1172-A409-B7F8-1E7C36DED4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AE996-F69C-4005-B9A1-EF33D6BF98A6}" type="datetimeFigureOut">
              <a:rPr lang="en-IN" smtClean="0"/>
              <a:t>06-07-2025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6D8FD3-18A7-DB0D-DBAC-0D138D5C7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39B5A8-AC0E-A2F7-9B14-410ABBEC48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36997A-7A05-4C20-8D53-D04D6176D01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156146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2E8C6-FF2E-4BAF-E191-1C768E1725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9889119-4CED-9C8C-B1CA-5F2C116CD34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4C1004-CF31-AC7F-0E32-7FC3EA0891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F54269-0128-A0CB-566C-0F0EBB09BA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AE996-F69C-4005-B9A1-EF33D6BF98A6}" type="datetimeFigureOut">
              <a:rPr lang="en-IN" smtClean="0"/>
              <a:t>06-07-2025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971125-F90D-2DAC-CF98-76F5E3BF0F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C75FD5-0DEF-2719-8026-9A9F702D7A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36997A-7A05-4C20-8D53-D04D6176D01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278390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C6DAAB1-00DF-38C1-9CA7-B2318DBD6B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E9D660-5DD7-CD5A-D51C-FDC48CAA35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8B566D-96AB-74B5-E2A6-2B9A05BB0E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1AE996-F69C-4005-B9A1-EF33D6BF98A6}" type="datetimeFigureOut">
              <a:rPr lang="en-IN" smtClean="0"/>
              <a:t>06-07-2025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9405D9-FB84-8FF4-EC6C-E3FCBF403B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77347D-C294-EE1F-4022-A4B3667A64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36997A-7A05-4C20-8D53-D04D6176D01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380732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7" Type="http://schemas.microsoft.com/office/2007/relationships/hdphoto" Target="../media/hdphoto5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microsoft.com/office/2007/relationships/hdphoto" Target="../media/hdphoto4.wdp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7" Type="http://schemas.microsoft.com/office/2007/relationships/hdphoto" Target="../media/hdphoto9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microsoft.com/office/2007/relationships/hdphoto" Target="../media/hdphoto8.wdp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7" Type="http://schemas.microsoft.com/office/2007/relationships/hdphoto" Target="../media/hdphoto12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microsoft.com/office/2007/relationships/hdphoto" Target="../media/hdphoto11.wdp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4.wdp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15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5" Type="http://schemas.microsoft.com/office/2007/relationships/hdphoto" Target="../media/hdphoto16.wdp"/><Relationship Id="rId4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17.wdp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18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19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5" Type="http://schemas.microsoft.com/office/2007/relationships/hdphoto" Target="../media/hdphoto20.wdp"/><Relationship Id="rId4" Type="http://schemas.openxmlformats.org/officeDocument/2006/relationships/image" Target="../media/image35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90C05CA-BC7E-2643-29C4-33D7FDC6EC03}"/>
              </a:ext>
            </a:extLst>
          </p:cNvPr>
          <p:cNvSpPr txBox="1"/>
          <p:nvPr/>
        </p:nvSpPr>
        <p:spPr>
          <a:xfrm>
            <a:off x="0" y="0"/>
            <a:ext cx="12189618" cy="64325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2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IN" sz="22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Unit </a:t>
            </a:r>
            <a:r>
              <a:rPr lang="en-IN" sz="2200" b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– II</a:t>
            </a:r>
            <a:endParaRPr lang="en-IN" sz="22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2200" b="1" u="sng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Solar PV modules and PV systems</a:t>
            </a:r>
          </a:p>
          <a:p>
            <a:pPr algn="ctr"/>
            <a:r>
              <a:rPr lang="en-US" sz="2000" b="1" u="sng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000" b="1" i="0" u="none" strike="noStrike" baseline="0" dirty="0">
                <a:solidFill>
                  <a:srgbClr val="7030A0"/>
                </a:solidFill>
                <a:latin typeface="Times New Roman" panose="02020603050405020304" pitchFamily="18" charset="0"/>
              </a:rPr>
              <a:t>PV Module Circuit Design</a:t>
            </a:r>
            <a:endParaRPr lang="en-US" sz="2000" b="1" dirty="0">
              <a:solidFill>
                <a:srgbClr val="7030A0"/>
              </a:solidFill>
              <a:latin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000" b="1" i="0" u="none" strike="noStrike" baseline="0" dirty="0">
                <a:solidFill>
                  <a:srgbClr val="7030A0"/>
                </a:solidFill>
                <a:latin typeface="Times New Roman" panose="02020603050405020304" pitchFamily="18" charset="0"/>
              </a:rPr>
              <a:t>Module Structure</a:t>
            </a:r>
            <a:endParaRPr lang="en-US" sz="2000" b="1" dirty="0">
              <a:solidFill>
                <a:srgbClr val="7030A0"/>
              </a:solidFill>
              <a:latin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000" b="1" i="0" u="none" strike="noStrike" baseline="0" dirty="0">
                <a:solidFill>
                  <a:srgbClr val="7030A0"/>
                </a:solidFill>
                <a:latin typeface="Times New Roman" panose="02020603050405020304" pitchFamily="18" charset="0"/>
              </a:rPr>
              <a:t>Packing Density</a:t>
            </a:r>
            <a:endParaRPr lang="en-US" sz="2000" b="1" dirty="0">
              <a:solidFill>
                <a:srgbClr val="7030A0"/>
              </a:solidFill>
              <a:latin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000" b="1" i="0" u="none" strike="noStrike" baseline="0" dirty="0">
                <a:solidFill>
                  <a:srgbClr val="7030A0"/>
                </a:solidFill>
                <a:latin typeface="Times New Roman" panose="02020603050405020304" pitchFamily="18" charset="0"/>
              </a:rPr>
              <a:t>Interconnections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000" b="1" i="0" u="none" strike="noStrike" baseline="0" dirty="0">
                <a:solidFill>
                  <a:srgbClr val="7030A0"/>
                </a:solidFill>
                <a:latin typeface="Times New Roman" panose="02020603050405020304" pitchFamily="18" charset="0"/>
              </a:rPr>
              <a:t>Mismatch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000" b="1" i="0" u="none" strike="noStrike" baseline="0" dirty="0">
                <a:solidFill>
                  <a:srgbClr val="7030A0"/>
                </a:solidFill>
                <a:latin typeface="Times New Roman" panose="02020603050405020304" pitchFamily="18" charset="0"/>
              </a:rPr>
              <a:t>Temperature Effects</a:t>
            </a:r>
            <a:endParaRPr lang="en-US" sz="2000" b="1" dirty="0">
              <a:solidFill>
                <a:srgbClr val="7030A0"/>
              </a:solidFill>
              <a:latin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000" b="1" i="0" u="none" strike="noStrike" baseline="0" dirty="0">
                <a:solidFill>
                  <a:srgbClr val="7030A0"/>
                </a:solidFill>
                <a:latin typeface="Times New Roman" panose="02020603050405020304" pitchFamily="18" charset="0"/>
              </a:rPr>
              <a:t>Electrical and Mechanical Insulation</a:t>
            </a:r>
            <a:endParaRPr lang="en-US" sz="2000" b="1" dirty="0">
              <a:solidFill>
                <a:srgbClr val="7030A0"/>
              </a:solidFill>
              <a:latin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000" b="1" i="0" u="none" strike="noStrike" baseline="0" dirty="0">
                <a:solidFill>
                  <a:srgbClr val="7030A0"/>
                </a:solidFill>
                <a:latin typeface="Times New Roman" panose="02020603050405020304" pitchFamily="18" charset="0"/>
              </a:rPr>
              <a:t>Lifetime of PV Modules</a:t>
            </a:r>
            <a:endParaRPr lang="en-US" sz="2000" b="1" dirty="0">
              <a:solidFill>
                <a:srgbClr val="7030A0"/>
              </a:solidFill>
              <a:latin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000" b="1" i="0" u="none" strike="noStrike" baseline="0" dirty="0">
                <a:solidFill>
                  <a:srgbClr val="7030A0"/>
                </a:solidFill>
                <a:latin typeface="Times New Roman" panose="02020603050405020304" pitchFamily="18" charset="0"/>
              </a:rPr>
              <a:t>Degradation and Failure</a:t>
            </a:r>
            <a:endParaRPr lang="en-US" sz="2000" b="1" dirty="0">
              <a:solidFill>
                <a:srgbClr val="7030A0"/>
              </a:solidFill>
              <a:latin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000" b="1" i="0" u="none" strike="noStrike" baseline="0" dirty="0">
                <a:solidFill>
                  <a:srgbClr val="7030A0"/>
                </a:solidFill>
                <a:latin typeface="Times New Roman" panose="02020603050405020304" pitchFamily="18" charset="0"/>
              </a:rPr>
              <a:t>PV Module Parameters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000" b="1" i="0" u="none" strike="noStrike" baseline="0" dirty="0">
                <a:solidFill>
                  <a:srgbClr val="7030A0"/>
                </a:solidFill>
                <a:latin typeface="Times New Roman" panose="02020603050405020304" pitchFamily="18" charset="0"/>
              </a:rPr>
              <a:t>Efficiency of PV Module</a:t>
            </a:r>
            <a:endParaRPr lang="en-US" sz="2000" b="1" dirty="0">
              <a:solidFill>
                <a:srgbClr val="7030A0"/>
              </a:solidFill>
              <a:latin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000" b="1" i="0" u="none" strike="noStrike" baseline="0" dirty="0">
                <a:solidFill>
                  <a:srgbClr val="7030A0"/>
                </a:solidFill>
                <a:latin typeface="Times New Roman" panose="02020603050405020304" pitchFamily="18" charset="0"/>
              </a:rPr>
              <a:t>Solar PV Systems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sz="2000" b="1" dirty="0">
                <a:solidFill>
                  <a:srgbClr val="7030A0"/>
                </a:solidFill>
                <a:latin typeface="Times New Roman" panose="02020603050405020304" pitchFamily="18" charset="0"/>
              </a:rPr>
              <a:t>Battery Operation</a:t>
            </a:r>
          </a:p>
          <a:p>
            <a:pPr marL="1200150" lvl="2" indent="-285750">
              <a:buFont typeface="Wingdings" panose="05000000000000000000" pitchFamily="2" charset="2"/>
              <a:buChar char="v"/>
            </a:pPr>
            <a:r>
              <a:rPr lang="en-IN" sz="2000" b="1" dirty="0">
                <a:solidFill>
                  <a:srgbClr val="7030A0"/>
                </a:solidFill>
                <a:latin typeface="Times New Roman" panose="02020603050405020304" pitchFamily="18" charset="0"/>
              </a:rPr>
              <a:t>Types of </a:t>
            </a:r>
            <a:r>
              <a:rPr lang="en-US" sz="2000" b="1" dirty="0">
                <a:solidFill>
                  <a:srgbClr val="7030A0"/>
                </a:solidFill>
                <a:latin typeface="Times New Roman" panose="02020603050405020304" pitchFamily="18" charset="0"/>
              </a:rPr>
              <a:t>Batteries</a:t>
            </a:r>
          </a:p>
          <a:p>
            <a:pPr marL="1200150" lvl="2" indent="-285750">
              <a:buFont typeface="Wingdings" panose="05000000000000000000" pitchFamily="2" charset="2"/>
              <a:buChar char="v"/>
            </a:pPr>
            <a:r>
              <a:rPr lang="en-US" sz="2000" b="1" dirty="0">
                <a:solidFill>
                  <a:srgbClr val="7030A0"/>
                </a:solidFill>
                <a:latin typeface="Times New Roman" panose="02020603050405020304" pitchFamily="18" charset="0"/>
              </a:rPr>
              <a:t>Battery Parameters</a:t>
            </a:r>
          </a:p>
          <a:p>
            <a:pPr marL="1200150" lvl="2" indent="-285750">
              <a:buFont typeface="Wingdings" panose="05000000000000000000" pitchFamily="2" charset="2"/>
              <a:buChar char="v"/>
            </a:pPr>
            <a:r>
              <a:rPr lang="en-US" sz="2000" b="1" dirty="0">
                <a:solidFill>
                  <a:srgbClr val="7030A0"/>
                </a:solidFill>
                <a:latin typeface="Times New Roman" panose="02020603050405020304" pitchFamily="18" charset="0"/>
              </a:rPr>
              <a:t>Selection of Batteries for Solar PV System</a:t>
            </a:r>
          </a:p>
          <a:p>
            <a:pPr marL="1200150" lvl="2" indent="-285750">
              <a:buFont typeface="Wingdings" panose="05000000000000000000" pitchFamily="2" charset="2"/>
              <a:buChar char="v"/>
            </a:pPr>
            <a:r>
              <a:rPr lang="en-US" sz="2000" b="1" dirty="0">
                <a:solidFill>
                  <a:srgbClr val="7030A0"/>
                </a:solidFill>
                <a:latin typeface="Times New Roman" panose="02020603050405020304" pitchFamily="18" charset="0"/>
              </a:rPr>
              <a:t>Applications</a:t>
            </a:r>
          </a:p>
        </p:txBody>
      </p:sp>
    </p:spTree>
    <p:extLst>
      <p:ext uri="{BB962C8B-B14F-4D97-AF65-F5344CB8AC3E}">
        <p14:creationId xmlns:p14="http://schemas.microsoft.com/office/powerpoint/2010/main" val="14383466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6D145D4-30CB-984D-24DB-16DD0B7F46FC}"/>
              </a:ext>
            </a:extLst>
          </p:cNvPr>
          <p:cNvSpPr txBox="1"/>
          <p:nvPr/>
        </p:nvSpPr>
        <p:spPr>
          <a:xfrm>
            <a:off x="0" y="49035"/>
            <a:ext cx="60936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400" b="1" i="0" u="none" strike="noStrike" baseline="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PV cells mismatch: </a:t>
            </a:r>
            <a:endParaRPr lang="en-IN" sz="2400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6ABEFA-256C-537C-7F6D-30D22FA6A2BC}"/>
              </a:ext>
            </a:extLst>
          </p:cNvPr>
          <p:cNvSpPr txBox="1"/>
          <p:nvPr/>
        </p:nvSpPr>
        <p:spPr>
          <a:xfrm>
            <a:off x="0" y="510700"/>
            <a:ext cx="1186934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Solar cell mismatch</a:t>
            </a: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happens when </a:t>
            </a:r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solar cells connected together don’t perform equally,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some cells produce more current or voltage than others.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can cause </a:t>
            </a:r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power loss, hot spots, and reduced efficiency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the whole solar panel.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75A0F865-50C7-B1C8-5BA0-A1FF90977A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2666774"/>
              </p:ext>
            </p:extLst>
          </p:nvPr>
        </p:nvGraphicFramePr>
        <p:xfrm>
          <a:off x="147484" y="2216427"/>
          <a:ext cx="10515600" cy="2560320"/>
        </p:xfrm>
        <a:graphic>
          <a:graphicData uri="http://schemas.openxmlformats.org/drawingml/2006/table">
            <a:tbl>
              <a:tblPr/>
              <a:tblGrid>
                <a:gridCol w="5257800">
                  <a:extLst>
                    <a:ext uri="{9D8B030D-6E8A-4147-A177-3AD203B41FA5}">
                      <a16:colId xmlns:a16="http://schemas.microsoft.com/office/drawing/2014/main" val="1024775878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3073057314"/>
                    </a:ext>
                  </a:extLst>
                </a:gridCol>
              </a:tblGrid>
              <a:tr h="318349">
                <a:tc>
                  <a:txBody>
                    <a:bodyPr/>
                    <a:lstStyle/>
                    <a:p>
                      <a:endParaRPr lang="en-IN" sz="2200" b="1" dirty="0">
                        <a:solidFill>
                          <a:srgbClr val="7030A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IN" sz="2200" b="1" dirty="0">
                        <a:solidFill>
                          <a:srgbClr val="7030A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3894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IN" sz="2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839308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IN" sz="2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15542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IN" sz="2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207109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IN" sz="2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IN" sz="22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02619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IN" sz="2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9614017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FE630A48-1CBA-4603-FA74-E579971719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b="13488"/>
          <a:stretch>
            <a:fillRect/>
          </a:stretch>
        </p:blipFill>
        <p:spPr>
          <a:xfrm>
            <a:off x="147483" y="1747374"/>
            <a:ext cx="6209071" cy="511062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403FF9F-BB7C-D21D-4158-3182AAD480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3618" y="1644661"/>
            <a:ext cx="6098382" cy="5110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3651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B75E0D0-BAF0-B3C3-0D59-623D9AC30E37}"/>
              </a:ext>
            </a:extLst>
          </p:cNvPr>
          <p:cNvSpPr txBox="1"/>
          <p:nvPr/>
        </p:nvSpPr>
        <p:spPr>
          <a:xfrm>
            <a:off x="-1" y="51793"/>
            <a:ext cx="11990439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Consequences of mismatching: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</a:t>
            </a:r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series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connection, </a:t>
            </a:r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weakest cell limits the current.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</a:t>
            </a:r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parallel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connection, </a:t>
            </a:r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strongest cell pushes more current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overheat weaker ones.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Causes hotspots, reduced power output, and may damage cells.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Example (Series String with Shaded Cell):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90DA00-43E7-F6E6-D4A7-02F3B8D06095}"/>
              </a:ext>
            </a:extLst>
          </p:cNvPr>
          <p:cNvSpPr txBox="1"/>
          <p:nvPr/>
        </p:nvSpPr>
        <p:spPr>
          <a:xfrm>
            <a:off x="1903809" y="2166521"/>
            <a:ext cx="737292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[Good Cell]──[Good Cell]──[Shaded Cell]</a:t>
            </a:r>
          </a:p>
          <a:p>
            <a:r>
              <a:rPr lang="en-IN" sz="2000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0.5V                    </a:t>
            </a:r>
            <a:r>
              <a:rPr lang="en-IN" sz="2000" b="1" dirty="0" err="1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0.5V</a:t>
            </a:r>
            <a:r>
              <a:rPr lang="en-IN" sz="2000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0.3V  → total voltage drops</a:t>
            </a:r>
            <a:r>
              <a:rPr lang="en-IN" sz="2000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</a:t>
            </a:r>
            <a:endParaRPr lang="en-IN" sz="2000" b="1" dirty="0">
              <a:solidFill>
                <a:schemeClr val="accent6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3B994B-B93F-074E-88B2-D8C50F55D07D}"/>
              </a:ext>
            </a:extLst>
          </p:cNvPr>
          <p:cNvSpPr txBox="1"/>
          <p:nvPr/>
        </p:nvSpPr>
        <p:spPr>
          <a:xfrm>
            <a:off x="2382" y="2817911"/>
            <a:ext cx="60936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Methods to minimize the mismatch:</a:t>
            </a:r>
            <a:endParaRPr lang="en-IN" sz="2400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0528353D-34D0-AAF8-F64A-FF4132E761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9929869"/>
              </p:ext>
            </p:extLst>
          </p:nvPr>
        </p:nvGraphicFramePr>
        <p:xfrm>
          <a:off x="146598" y="3279576"/>
          <a:ext cx="11990440" cy="3140996"/>
        </p:xfrm>
        <a:graphic>
          <a:graphicData uri="http://schemas.openxmlformats.org/drawingml/2006/table">
            <a:tbl>
              <a:tblPr/>
              <a:tblGrid>
                <a:gridCol w="5995220">
                  <a:extLst>
                    <a:ext uri="{9D8B030D-6E8A-4147-A177-3AD203B41FA5}">
                      <a16:colId xmlns:a16="http://schemas.microsoft.com/office/drawing/2014/main" val="1399252746"/>
                    </a:ext>
                  </a:extLst>
                </a:gridCol>
                <a:gridCol w="5995220">
                  <a:extLst>
                    <a:ext uri="{9D8B030D-6E8A-4147-A177-3AD203B41FA5}">
                      <a16:colId xmlns:a16="http://schemas.microsoft.com/office/drawing/2014/main" val="2531335570"/>
                    </a:ext>
                  </a:extLst>
                </a:gridCol>
              </a:tblGrid>
              <a:tr h="389899">
                <a:tc>
                  <a:txBody>
                    <a:bodyPr/>
                    <a:lstStyle/>
                    <a:p>
                      <a:r>
                        <a:rPr lang="en-IN" sz="2400" b="1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Method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2400" b="1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Benefit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6131566"/>
                  </a:ext>
                </a:extLst>
              </a:tr>
              <a:tr h="701818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IN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Bypass Diodes</a:t>
                      </a:r>
                      <a:endParaRPr lang="en-IN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Allow current to flow around weak/shaded cells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4442819"/>
                  </a:ext>
                </a:extLst>
              </a:tr>
              <a:tr h="701818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IN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Cell Sorting/Matching</a:t>
                      </a:r>
                      <a:endParaRPr lang="en-IN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Grouping similar cells during manufacturing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4981618"/>
                  </a:ext>
                </a:extLst>
              </a:tr>
              <a:tr h="389899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IN" sz="24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Proper Installation</a:t>
                      </a:r>
                      <a:endParaRPr lang="en-IN" sz="2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Avoid partial shading and dirt buildup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45668333"/>
                  </a:ext>
                </a:extLst>
              </a:tr>
              <a:tr h="701818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IN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MPPT Controllers</a:t>
                      </a:r>
                      <a:endParaRPr lang="en-IN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Optimize power output despite mismatches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7988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294740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FE12937-3454-6A1E-79B9-30046DBFE06C}"/>
              </a:ext>
            </a:extLst>
          </p:cNvPr>
          <p:cNvSpPr txBox="1"/>
          <p:nvPr/>
        </p:nvSpPr>
        <p:spPr>
          <a:xfrm>
            <a:off x="0" y="-49518"/>
            <a:ext cx="12126515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rgbClr val="0070C0"/>
              </a:buClr>
              <a:buFont typeface="Wingdings" panose="05000000000000000000" pitchFamily="2" charset="2"/>
              <a:buChar char="Ø"/>
            </a:pPr>
            <a:r>
              <a:rPr lang="en-US" b="1" dirty="0"/>
              <a:t> </a:t>
            </a:r>
            <a:r>
              <a:rPr lang="en-US" sz="24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Temperature Effects on PV cell:</a:t>
            </a:r>
          </a:p>
          <a:p>
            <a:r>
              <a:rPr lang="en-US" dirty="0"/>
              <a:t>	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Although solar cells need sunlight to work, </a:t>
            </a:r>
            <a:r>
              <a:rPr lang="en-US" sz="2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too much heat is actually bad</a:t>
            </a:r>
            <a:r>
              <a:rPr lang="en-US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their performance.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CD5B17-B381-6A54-2FB9-15CE78CFE17F}"/>
              </a:ext>
            </a:extLst>
          </p:cNvPr>
          <p:cNvSpPr txBox="1"/>
          <p:nvPr/>
        </p:nvSpPr>
        <p:spPr>
          <a:xfrm>
            <a:off x="0" y="705109"/>
            <a:ext cx="615791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Consequences of high temperature:</a:t>
            </a:r>
            <a:endParaRPr lang="en-IN" sz="2400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CC178231-05EA-FFB2-8CE5-10772F8D27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5773257"/>
              </p:ext>
            </p:extLst>
          </p:nvPr>
        </p:nvGraphicFramePr>
        <p:xfrm>
          <a:off x="0" y="1343096"/>
          <a:ext cx="12192000" cy="2834640"/>
        </p:xfrm>
        <a:graphic>
          <a:graphicData uri="http://schemas.openxmlformats.org/drawingml/2006/table">
            <a:tbl>
              <a:tblPr/>
              <a:tblGrid>
                <a:gridCol w="6096000">
                  <a:extLst>
                    <a:ext uri="{9D8B030D-6E8A-4147-A177-3AD203B41FA5}">
                      <a16:colId xmlns:a16="http://schemas.microsoft.com/office/drawing/2014/main" val="1099470674"/>
                    </a:ext>
                  </a:extLst>
                </a:gridCol>
                <a:gridCol w="6096000">
                  <a:extLst>
                    <a:ext uri="{9D8B030D-6E8A-4147-A177-3AD203B41FA5}">
                      <a16:colId xmlns:a16="http://schemas.microsoft.com/office/drawing/2014/main" val="113976767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IN" sz="2200" b="1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Effect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2200" b="1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Explanation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53712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IN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                                                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IN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Voltage Decreases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 output voltage of a solar cell drops as temperature rises.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06857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IN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Current Increases Slightly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There’s a small increase in current, but not enough to balance the voltage loss.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503529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I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N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Power Output Drops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Because power = voltage × current, the overall power decreases.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301265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808EC413-8F8C-7A84-DE86-34B38E1341FE}"/>
              </a:ext>
            </a:extLst>
          </p:cNvPr>
          <p:cNvSpPr txBox="1"/>
          <p:nvPr/>
        </p:nvSpPr>
        <p:spPr>
          <a:xfrm>
            <a:off x="61912" y="4887696"/>
            <a:ext cx="12192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lang="en-US" altLang="en-US" sz="2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Temperature Coefficient: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Solar panels come with a temperature coefficient, which tells how much their performance </a:t>
            </a:r>
            <a:r>
              <a:rPr lang="en-US" altLang="en-US" sz="21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drops per °C increase in temperature.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Power output can drop by </a:t>
            </a:r>
            <a:r>
              <a:rPr lang="en-US" sz="21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0.4% to 0.5% for every 1°C rise in temperature 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i.e., </a:t>
            </a:r>
            <a:r>
              <a:rPr lang="en-US" alt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–0.4%/°C to –0.5%/°C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11E3B80-6EBD-65E1-A256-C34F501CF306}"/>
              </a:ext>
            </a:extLst>
          </p:cNvPr>
          <p:cNvSpPr txBox="1"/>
          <p:nvPr/>
        </p:nvSpPr>
        <p:spPr>
          <a:xfrm>
            <a:off x="3499054" y="6365024"/>
            <a:ext cx="61722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Temp ↑ → Voltage ↓ → Power ↓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E42FFDCC-DA23-5394-4036-B2A82CE0DC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4922976"/>
              </p:ext>
            </p:extLst>
          </p:nvPr>
        </p:nvGraphicFramePr>
        <p:xfrm>
          <a:off x="543232" y="3991233"/>
          <a:ext cx="10409903" cy="365760"/>
        </p:xfrm>
        <a:graphic>
          <a:graphicData uri="http://schemas.openxmlformats.org/drawingml/2006/table">
            <a:tbl>
              <a:tblPr/>
              <a:tblGrid>
                <a:gridCol w="5152103">
                  <a:extLst>
                    <a:ext uri="{9D8B030D-6E8A-4147-A177-3AD203B41FA5}">
                      <a16:colId xmlns:a16="http://schemas.microsoft.com/office/drawing/2014/main" val="144567895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278847049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            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34744709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C8B67636-F8FE-9EDC-DF2C-01A8430773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4408402"/>
              </p:ext>
            </p:extLst>
          </p:nvPr>
        </p:nvGraphicFramePr>
        <p:xfrm>
          <a:off x="61912" y="4095216"/>
          <a:ext cx="10409903" cy="792480"/>
        </p:xfrm>
        <a:graphic>
          <a:graphicData uri="http://schemas.openxmlformats.org/drawingml/2006/table">
            <a:tbl>
              <a:tblPr/>
              <a:tblGrid>
                <a:gridCol w="5152103">
                  <a:extLst>
                    <a:ext uri="{9D8B030D-6E8A-4147-A177-3AD203B41FA5}">
                      <a16:colId xmlns:a16="http://schemas.microsoft.com/office/drawing/2014/main" val="723928149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352065393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IN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Increase in temp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           Voltage ↓, Power ↓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610589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IN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Overall result                                                           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            Efficiency drops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45162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347611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164D546-240F-FCFA-AD2E-0FACD5E24B86}"/>
              </a:ext>
            </a:extLst>
          </p:cNvPr>
          <p:cNvSpPr txBox="1"/>
          <p:nvPr/>
        </p:nvSpPr>
        <p:spPr>
          <a:xfrm>
            <a:off x="119830" y="0"/>
            <a:ext cx="11991976" cy="1508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Reasons to get the solar panels hot: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Dark surfaces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absorb heat.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Panels can reach 60–80°C even when </a:t>
            </a:r>
            <a:r>
              <a:rPr lang="en-US" sz="2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air temperature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30°C</a:t>
            </a:r>
            <a:r>
              <a:rPr lang="en-US" dirty="0"/>
              <a:t>.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Methods to reduce temperature effects: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7C6F0D71-CFCF-CD65-D9CD-EAF131E56F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7425643"/>
              </p:ext>
            </p:extLst>
          </p:nvPr>
        </p:nvGraphicFramePr>
        <p:xfrm>
          <a:off x="366252" y="1508105"/>
          <a:ext cx="11705918" cy="1981200"/>
        </p:xfrm>
        <a:graphic>
          <a:graphicData uri="http://schemas.openxmlformats.org/drawingml/2006/table">
            <a:tbl>
              <a:tblPr/>
              <a:tblGrid>
                <a:gridCol w="5852959">
                  <a:extLst>
                    <a:ext uri="{9D8B030D-6E8A-4147-A177-3AD203B41FA5}">
                      <a16:colId xmlns:a16="http://schemas.microsoft.com/office/drawing/2014/main" val="4011423420"/>
                    </a:ext>
                  </a:extLst>
                </a:gridCol>
                <a:gridCol w="5852959">
                  <a:extLst>
                    <a:ext uri="{9D8B030D-6E8A-4147-A177-3AD203B41FA5}">
                      <a16:colId xmlns:a16="http://schemas.microsoft.com/office/drawing/2014/main" val="186481251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IN" sz="2000" b="1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Method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2000" b="1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Description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114147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IN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Proper Ventilation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Airflow under panels helps cool them down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962769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IN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Use High-Quality Panels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Panels with better thermal tolerance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828391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IN" sz="20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Install at Tilt</a:t>
                      </a:r>
                      <a:endParaRPr lang="en-IN" sz="2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Allows heat to escape and improves cooling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21403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IN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Solar Tracking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Minimizes unnecessary exposure during hot hours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2612226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2DDC63C-F7A0-2D64-E9E6-5D3CC45F41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7048154"/>
              </p:ext>
            </p:extLst>
          </p:nvPr>
        </p:nvGraphicFramePr>
        <p:xfrm>
          <a:off x="366252" y="3489305"/>
          <a:ext cx="10901516" cy="396240"/>
        </p:xfrm>
        <a:graphic>
          <a:graphicData uri="http://schemas.openxmlformats.org/drawingml/2006/table">
            <a:tbl>
              <a:tblPr/>
              <a:tblGrid>
                <a:gridCol w="5167967">
                  <a:extLst>
                    <a:ext uri="{9D8B030D-6E8A-4147-A177-3AD203B41FA5}">
                      <a16:colId xmlns:a16="http://schemas.microsoft.com/office/drawing/2014/main" val="3450416539"/>
                    </a:ext>
                  </a:extLst>
                </a:gridCol>
                <a:gridCol w="5733549">
                  <a:extLst>
                    <a:ext uri="{9D8B030D-6E8A-4147-A177-3AD203B41FA5}">
                      <a16:colId xmlns:a16="http://schemas.microsoft.com/office/drawing/2014/main" val="199623703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IN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Best solution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     </a:t>
                      </a:r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Keep panels cool through good design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51472152"/>
                  </a:ext>
                </a:extLst>
              </a:tr>
            </a:tbl>
          </a:graphicData>
        </a:graphic>
      </p:graphicFrame>
      <p:pic>
        <p:nvPicPr>
          <p:cNvPr id="13314" name="Picture 2" descr="Effect of Temperature | PVEducation">
            <a:extLst>
              <a:ext uri="{FF2B5EF4-FFF2-40B4-BE49-F238E27FC236}">
                <a16:creationId xmlns:a16="http://schemas.microsoft.com/office/drawing/2014/main" id="{B728B6FD-0E79-665F-11D7-0834C52AA4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829" y="3885545"/>
            <a:ext cx="5284841" cy="2267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5F45047-8513-B9A2-A2A8-BA696AE4B5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4670" y="4074466"/>
            <a:ext cx="6290799" cy="226734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21399D7-C24D-7F36-DCB7-0DABD6592C39}"/>
              </a:ext>
            </a:extLst>
          </p:cNvPr>
          <p:cNvSpPr txBox="1"/>
          <p:nvPr/>
        </p:nvSpPr>
        <p:spPr>
          <a:xfrm>
            <a:off x="3967316" y="6341806"/>
            <a:ext cx="48374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Fig: Temperature effects on output </a:t>
            </a:r>
            <a:endParaRPr lang="en-I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92003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5FF3CCC-5CC1-30E8-CD04-5E57593C276B}"/>
              </a:ext>
            </a:extLst>
          </p:cNvPr>
          <p:cNvSpPr txBox="1"/>
          <p:nvPr/>
        </p:nvSpPr>
        <p:spPr>
          <a:xfrm>
            <a:off x="2382" y="-18395"/>
            <a:ext cx="60936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400" b="1" i="0" u="none" strike="noStrike" baseline="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Electrical and mechanical insulation: </a:t>
            </a:r>
            <a:endParaRPr lang="en-IN" sz="2400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05DD00-ABDF-22D7-9C0B-98914E7DEFBD}"/>
              </a:ext>
            </a:extLst>
          </p:cNvPr>
          <p:cNvSpPr txBox="1"/>
          <p:nvPr/>
        </p:nvSpPr>
        <p:spPr>
          <a:xfrm>
            <a:off x="2381" y="459723"/>
            <a:ext cx="12189619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Solar cells need </a:t>
            </a:r>
            <a:r>
              <a:rPr lang="en-US" sz="2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both electrical and mechanical insulation</a:t>
            </a:r>
            <a:r>
              <a:rPr lang="en-US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operate </a:t>
            </a:r>
            <a:r>
              <a:rPr lang="en-US" sz="2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safely, efficiently, and durably</a:t>
            </a:r>
            <a:r>
              <a:rPr lang="en-US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 20–30 years in outdoor conditions.</a:t>
            </a:r>
            <a:endParaRPr lang="en-I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B49EE2-D089-6579-99C4-BAC6BD25864F}"/>
              </a:ext>
            </a:extLst>
          </p:cNvPr>
          <p:cNvSpPr txBox="1"/>
          <p:nvPr/>
        </p:nvSpPr>
        <p:spPr>
          <a:xfrm>
            <a:off x="2381" y="1394565"/>
            <a:ext cx="12189619" cy="27084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2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Electrical Insulation: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Electrical insulations are required to prevent </a:t>
            </a:r>
            <a:r>
              <a:rPr lang="en-US" sz="2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short circuits</a:t>
            </a:r>
            <a:r>
              <a:rPr lang="en-US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between cells and conductive parts (like frame or mounting).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Ensure </a:t>
            </a:r>
            <a:r>
              <a:rPr lang="en-US" sz="2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safe handling and electrical safety.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Avoid </a:t>
            </a:r>
            <a:r>
              <a:rPr lang="en-US" sz="2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leakage currents</a:t>
            </a:r>
            <a:r>
              <a:rPr lang="en-US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loss of power.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US" sz="2000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 components for electrical insulation: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US" sz="2000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DE64A9C3-25D0-1AFF-6DFD-CC714A129B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4991443"/>
              </p:ext>
            </p:extLst>
          </p:nvPr>
        </p:nvGraphicFramePr>
        <p:xfrm>
          <a:off x="0" y="3920702"/>
          <a:ext cx="10515600" cy="2926080"/>
        </p:xfrm>
        <a:graphic>
          <a:graphicData uri="http://schemas.openxmlformats.org/drawingml/2006/table">
            <a:tbl>
              <a:tblPr/>
              <a:tblGrid>
                <a:gridCol w="5257800">
                  <a:extLst>
                    <a:ext uri="{9D8B030D-6E8A-4147-A177-3AD203B41FA5}">
                      <a16:colId xmlns:a16="http://schemas.microsoft.com/office/drawing/2014/main" val="2678906685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323286589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IN" b="1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Component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b="1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Role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3382000"/>
                  </a:ext>
                </a:extLst>
              </a:tr>
              <a:tr h="288488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IN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Encapsulant (EVA)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Electrically insulates the solar cell from the top and bottom layers.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617957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IN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Back sheet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 insulating plastic layer (usually PET or Tedlar) that blocks electricity from leaking out the back.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71826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IN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Glass Layer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Though mainly mechanical, it also insulates the front from electrical contact.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7541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IN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Junction Box Design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Uses insulated terminals and bypass diodes to avoid electrical contact with the frame.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81544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73924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CC06FF3-7137-9E1E-59CE-46D0D2EFE214}"/>
              </a:ext>
            </a:extLst>
          </p:cNvPr>
          <p:cNvSpPr txBox="1"/>
          <p:nvPr/>
        </p:nvSpPr>
        <p:spPr>
          <a:xfrm>
            <a:off x="0" y="0"/>
            <a:ext cx="12192000" cy="17235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IN" sz="22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Mechanical insulation (Protection):</a:t>
            </a:r>
            <a:endParaRPr lang="en-IN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I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Mechanical insulations are required to </a:t>
            </a:r>
            <a:r>
              <a:rPr lang="en-IN" sz="2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protect fragile solar cells from cracks, moisture, dust, and mechanical damage.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Ensure </a:t>
            </a:r>
            <a:r>
              <a:rPr lang="en-IN" sz="2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durability</a:t>
            </a:r>
            <a:r>
              <a:rPr lang="en-I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harsh environments (wind, hail, snow).</a:t>
            </a:r>
          </a:p>
          <a:p>
            <a:endParaRPr lang="en-IN" b="1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B56DCDA-502A-AD78-E899-1BD7C89CF4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4040223"/>
              </p:ext>
            </p:extLst>
          </p:nvPr>
        </p:nvGraphicFramePr>
        <p:xfrm>
          <a:off x="0" y="2024856"/>
          <a:ext cx="6592530" cy="3901440"/>
        </p:xfrm>
        <a:graphic>
          <a:graphicData uri="http://schemas.openxmlformats.org/drawingml/2006/table">
            <a:tbl>
              <a:tblPr/>
              <a:tblGrid>
                <a:gridCol w="3296265">
                  <a:extLst>
                    <a:ext uri="{9D8B030D-6E8A-4147-A177-3AD203B41FA5}">
                      <a16:colId xmlns:a16="http://schemas.microsoft.com/office/drawing/2014/main" val="1877925461"/>
                    </a:ext>
                  </a:extLst>
                </a:gridCol>
                <a:gridCol w="3296265">
                  <a:extLst>
                    <a:ext uri="{9D8B030D-6E8A-4147-A177-3AD203B41FA5}">
                      <a16:colId xmlns:a16="http://schemas.microsoft.com/office/drawing/2014/main" val="122917365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IN" sz="2000" b="1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Component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2000" b="1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Function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372152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IN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Tempered glass (Front)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Protects against impact, dust, and water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255232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IN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EVA layers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Cushions the solar cells and absorbs mechanical stress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932165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IN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Back-sheet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Seals the rear side and provides weather resistance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78563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IN" sz="20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Aluminum</a:t>
                      </a:r>
                      <a:r>
                        <a:rPr lang="en-IN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frame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Supports the module, protects edges, and allows mounting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22174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IN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Sealants (Edge seal)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Prevent moisture from entering between layers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6595570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9EEBE8EA-2D04-A269-D415-A11565061B74}"/>
              </a:ext>
            </a:extLst>
          </p:cNvPr>
          <p:cNvSpPr txBox="1"/>
          <p:nvPr/>
        </p:nvSpPr>
        <p:spPr>
          <a:xfrm>
            <a:off x="0" y="1291094"/>
            <a:ext cx="659253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2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 components for mechanical insulation: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032CB7E-5214-D30E-C3E9-89434AAEE2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0232" y="737419"/>
            <a:ext cx="5171768" cy="6120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4793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0D34847-8F4C-C33A-D0C0-4EF6723FF348}"/>
              </a:ext>
            </a:extLst>
          </p:cNvPr>
          <p:cNvSpPr txBox="1"/>
          <p:nvPr/>
        </p:nvSpPr>
        <p:spPr>
          <a:xfrm>
            <a:off x="2382" y="0"/>
            <a:ext cx="12189618" cy="2646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PV cell degradation and failure: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PV cells degrade over time due to </a:t>
            </a:r>
            <a:r>
              <a:rPr lang="en-US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environmental and operational stresses.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</a:t>
            </a:r>
            <a:r>
              <a:rPr lang="en-US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reduces their efficiency and power output.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2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PV cell degradation: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Degradation refers to the </a:t>
            </a:r>
            <a:r>
              <a:rPr lang="en-US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gradual decline in power output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due to various internal and external factors.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Typical degradation rate is </a:t>
            </a:r>
            <a:r>
              <a:rPr lang="en-US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0.3% to 1% per year.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2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Types of degradation:</a:t>
            </a:r>
          </a:p>
          <a:p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158DFA9-B2AE-2B47-388F-122780CCA6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9596115"/>
              </p:ext>
            </p:extLst>
          </p:nvPr>
        </p:nvGraphicFramePr>
        <p:xfrm>
          <a:off x="0" y="2222638"/>
          <a:ext cx="12189618" cy="4602480"/>
        </p:xfrm>
        <a:graphic>
          <a:graphicData uri="http://schemas.openxmlformats.org/drawingml/2006/table">
            <a:tbl>
              <a:tblPr/>
              <a:tblGrid>
                <a:gridCol w="6094809">
                  <a:extLst>
                    <a:ext uri="{9D8B030D-6E8A-4147-A177-3AD203B41FA5}">
                      <a16:colId xmlns:a16="http://schemas.microsoft.com/office/drawing/2014/main" val="77089331"/>
                    </a:ext>
                  </a:extLst>
                </a:gridCol>
                <a:gridCol w="6094809">
                  <a:extLst>
                    <a:ext uri="{9D8B030D-6E8A-4147-A177-3AD203B41FA5}">
                      <a16:colId xmlns:a16="http://schemas.microsoft.com/office/drawing/2014/main" val="280068177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Type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Description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64545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IN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LID</a:t>
                      </a:r>
                      <a:r>
                        <a:rPr lang="en-I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(Light-Induced Degradation)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Occurs during initial exposure to sunlight, especially in silicon cells (due to boron-oxygen complex formation).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97136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IN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PID</a:t>
                      </a:r>
                      <a:r>
                        <a:rPr lang="en-I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(Potential-Induced Degradation)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Caused by high system voltage and leakage current, leading to power loss.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3950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IN" sz="20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Thermal Degradation</a:t>
                      </a:r>
                      <a:endParaRPr lang="en-IN" sz="2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Long-term exposure to high temperatures degrades materials and interconnections.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2050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IN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UV Degradation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UV radiation affects encapsulant and surface layers, reducing transparency.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37776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IN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Moisture Ingress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Water vapor entering modules causes corrosion and electrical leakage.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72800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IN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Delamination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Separation of layers (glass, encapsulant, back-sheet), causing performance loss.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28335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815729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BD7A449-E7F1-29A0-63D4-2C6EDEDEF6BA}"/>
              </a:ext>
            </a:extLst>
          </p:cNvPr>
          <p:cNvSpPr txBox="1"/>
          <p:nvPr/>
        </p:nvSpPr>
        <p:spPr>
          <a:xfrm>
            <a:off x="-2458" y="0"/>
            <a:ext cx="12194458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2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PV cell failures:</a:t>
            </a:r>
          </a:p>
          <a:p>
            <a:pPr>
              <a:buNone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Failures are </a:t>
            </a:r>
            <a:r>
              <a:rPr lang="en-US" sz="2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sudden or irreversible malfunctions</a:t>
            </a:r>
            <a:r>
              <a:rPr lang="en-US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that can drastically </a:t>
            </a:r>
            <a:r>
              <a:rPr lang="en-US" sz="2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reduce or stop power generation.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2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Common failure modes: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4F69C24-2F10-E8B0-BBCE-9E6067D3E9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0976286"/>
              </p:ext>
            </p:extLst>
          </p:nvPr>
        </p:nvGraphicFramePr>
        <p:xfrm>
          <a:off x="204019" y="1107996"/>
          <a:ext cx="10515600" cy="3992880"/>
        </p:xfrm>
        <a:graphic>
          <a:graphicData uri="http://schemas.openxmlformats.org/drawingml/2006/table">
            <a:tbl>
              <a:tblPr/>
              <a:tblGrid>
                <a:gridCol w="5257800">
                  <a:extLst>
                    <a:ext uri="{9D8B030D-6E8A-4147-A177-3AD203B41FA5}">
                      <a16:colId xmlns:a16="http://schemas.microsoft.com/office/drawing/2014/main" val="3841098691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228329673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IN" sz="2000" b="1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Failure Type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Cause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49629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IN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Cracks in cells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Mechanical stress, improper handling, or thermal expansion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857509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IN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Hot spots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Local overheating due to cell mismatch or shading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7967371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IN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Snail trails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Micro cracks + moisture ingress, forming discoloration lines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59414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IN" sz="20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Glass breakage</a:t>
                      </a:r>
                      <a:endParaRPr lang="en-IN" sz="2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Impact or extreme weather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079339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IN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Junction box failure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Poor sealing, overheating, or corrosion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30637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IN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Corrosion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Due to moisture or salt (especially in coastal areas)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4240825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C9AA4912-4D0E-141B-D043-2735239D8E34}"/>
              </a:ext>
            </a:extLst>
          </p:cNvPr>
          <p:cNvSpPr txBox="1"/>
          <p:nvPr/>
        </p:nvSpPr>
        <p:spPr>
          <a:xfrm>
            <a:off x="-2458" y="4919008"/>
            <a:ext cx="8668364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Methods to prevent the failure: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</a:t>
            </a:r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high-quality materials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manufacturers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Ensure </a:t>
            </a:r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proper installation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handling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Periodic </a:t>
            </a:r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inspection and maintenance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bypass diodes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minimize effects of shading and hotspots</a:t>
            </a:r>
          </a:p>
        </p:txBody>
      </p:sp>
    </p:spTree>
    <p:extLst>
      <p:ext uri="{BB962C8B-B14F-4D97-AF65-F5344CB8AC3E}">
        <p14:creationId xmlns:p14="http://schemas.microsoft.com/office/powerpoint/2010/main" val="17946795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22E45B8-DF1D-57BF-0505-B6C8DBABC29A}"/>
              </a:ext>
            </a:extLst>
          </p:cNvPr>
          <p:cNvSpPr txBox="1"/>
          <p:nvPr/>
        </p:nvSpPr>
        <p:spPr>
          <a:xfrm>
            <a:off x="0" y="0"/>
            <a:ext cx="6769510" cy="72019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4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Lifetime of PV modules:</a:t>
            </a:r>
            <a:endParaRPr lang="en-US" sz="2400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lifetime of photovoltaic (PV) modules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refers to the period over which they can 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effectively generate electricity.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Typically, PV modules have a lifespan of 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25 to 30 years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under standard test conditions.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Most manufacturers offer: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Product warranty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10–12 years (covers manufacturing defects)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Performance warranty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25 years (ensures 80–90% of initial power output)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Factors affecting lifetime: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Quality of materials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Manufacturing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Installation and mounting systems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Environmental exposure (UV radiation, temperature, humidity)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Maintenance practices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 of life: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Even after 25 years, PV modules can still function but at 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lower efficiency.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Suitable for 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reuse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less energy-demanding applications.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Disposal and recycling: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Materials like 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glass, aluminum, and silicon can be recycled.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Sustainable disposal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encouraged to reduce environmental impact.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2" name="Picture 4" descr="Output image">
            <a:extLst>
              <a:ext uri="{FF2B5EF4-FFF2-40B4-BE49-F238E27FC236}">
                <a16:creationId xmlns:a16="http://schemas.microsoft.com/office/drawing/2014/main" id="{60C66609-09E2-F0BF-5F1B-0DC61C8557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5044" y="1143000"/>
            <a:ext cx="5604388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0C40284-90CD-F644-0E18-453B58CCEB2D}"/>
              </a:ext>
            </a:extLst>
          </p:cNvPr>
          <p:cNvSpPr txBox="1"/>
          <p:nvPr/>
        </p:nvSpPr>
        <p:spPr>
          <a:xfrm>
            <a:off x="6610965" y="5904488"/>
            <a:ext cx="55810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Fig: Power output (%) versus Life time (years)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159543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B505ADF-9F69-E46D-767D-0777C1D22B57}"/>
              </a:ext>
            </a:extLst>
          </p:cNvPr>
          <p:cNvSpPr txBox="1"/>
          <p:nvPr/>
        </p:nvSpPr>
        <p:spPr>
          <a:xfrm>
            <a:off x="0" y="0"/>
            <a:ext cx="12192000" cy="1292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Life time calculation of PV cell by using degradation: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lifetime of PV modules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generally estimated based on their </a:t>
            </a:r>
            <a:r>
              <a:rPr lang="en-US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performance degradation rate over time.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power output after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years is given by: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346317-2A4C-8018-145F-64CB655D9A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9846" y="1056167"/>
            <a:ext cx="7136410" cy="297393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44B552F-AE0E-A0D3-7FD3-94DE05770BBA}"/>
              </a:ext>
            </a:extLst>
          </p:cNvPr>
          <p:cNvSpPr txBox="1"/>
          <p:nvPr/>
        </p:nvSpPr>
        <p:spPr>
          <a:xfrm>
            <a:off x="170933" y="3858175"/>
            <a:ext cx="612219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calculate lifetime (L):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usually consider lifetime as the time taken for the </a:t>
            </a:r>
            <a:r>
              <a:rPr lang="en-US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module's power to drop to 80%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its initial value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D9CE1F-B682-C253-2810-A11C788B40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93127" y="3727779"/>
            <a:ext cx="5898873" cy="313021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96FA97C-B30C-CB24-BDCF-106C0FED0BF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99768" y="4991241"/>
            <a:ext cx="4944165" cy="1866758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684771A8-8A61-38DB-9496-219140EA702A}"/>
              </a:ext>
            </a:extLst>
          </p:cNvPr>
          <p:cNvSpPr/>
          <p:nvPr/>
        </p:nvSpPr>
        <p:spPr>
          <a:xfrm>
            <a:off x="5766619" y="5233056"/>
            <a:ext cx="658761" cy="368709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076017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ED1D6CE-111E-1FF6-DB6B-E5109E27607D}"/>
              </a:ext>
            </a:extLst>
          </p:cNvPr>
          <p:cNvSpPr txBox="1"/>
          <p:nvPr/>
        </p:nvSpPr>
        <p:spPr>
          <a:xfrm>
            <a:off x="0" y="-339656"/>
            <a:ext cx="12189618" cy="4785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endParaRPr lang="en-IN" sz="2000" b="0" i="0" u="none" strike="noStrike" baseline="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342900" indent="-342900">
              <a:buClr>
                <a:srgbClr val="0070C0"/>
              </a:buClr>
              <a:buFont typeface="Wingdings" panose="05000000000000000000" pitchFamily="2" charset="2"/>
              <a:buChar char="Ø"/>
            </a:pPr>
            <a:r>
              <a:rPr lang="en-US" sz="20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2400" b="1" i="0" u="none" strike="noStrike" baseline="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to solar PV modules and PV systems: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 solar cell is an electrical device that </a:t>
            </a:r>
            <a:r>
              <a:rPr lang="en-IN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converts the energy of light directly into electricity 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the photovoltaic effect, which is a physical and chemical phenomenon.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is a form of photoelectric cell, defined as a device whose electrical characteristics, such as current, voltage, or resistance, vary when exposed to light.</a:t>
            </a:r>
          </a:p>
          <a:p>
            <a:pPr marL="342900" lvl="0" indent="-342900">
              <a:buFont typeface="Wingdings" panose="05000000000000000000" pitchFamily="2" charset="2"/>
              <a:buChar char="Ø"/>
            </a:pPr>
            <a:r>
              <a:rPr lang="en-IN" sz="24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Solar cell working:</a:t>
            </a:r>
            <a:endParaRPr lang="en-IN" sz="24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solar cell is a sandwich of </a:t>
            </a:r>
            <a:r>
              <a:rPr lang="en-IN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n-type silicon and p-type silicon.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generates </a:t>
            </a:r>
            <a:r>
              <a:rPr lang="en-IN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electricity by using sunlight.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When sunlight shines on the cell, </a:t>
            </a:r>
            <a:r>
              <a:rPr lang="en-IN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photons (light particles) bombard the upper surface.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photons (yellow blobs) </a:t>
            </a:r>
            <a:r>
              <a:rPr lang="en-IN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carry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their energy down through the cell.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photons </a:t>
            </a:r>
            <a:r>
              <a:rPr lang="en-IN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give up their energy to electrons 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(green blobs) in the lower, p-type layer.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electrons use this energy to </a:t>
            </a:r>
            <a:r>
              <a:rPr lang="en-IN" sz="19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jump across the barrier into the upper</a:t>
            </a:r>
            <a:r>
              <a:rPr lang="en-IN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n-type layer and </a:t>
            </a:r>
            <a:r>
              <a:rPr lang="en-IN" sz="19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escape out into the circuit.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Flowing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around the circuit, the electrons make the lamp light up.</a:t>
            </a:r>
          </a:p>
          <a:p>
            <a:r>
              <a:rPr lang="en-US" sz="1800" b="1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C41870-36CA-D8C6-7F42-2738BAD7CF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67" t="2000" r="8584" b="13333"/>
          <a:stretch/>
        </p:blipFill>
        <p:spPr>
          <a:xfrm>
            <a:off x="2382" y="4171951"/>
            <a:ext cx="12189618" cy="268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9323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EAA8AEB-9D41-CF71-E494-F372C272CF8E}"/>
              </a:ext>
            </a:extLst>
          </p:cNvPr>
          <p:cNvSpPr txBox="1"/>
          <p:nvPr/>
        </p:nvSpPr>
        <p:spPr>
          <a:xfrm>
            <a:off x="1" y="0"/>
            <a:ext cx="7374193" cy="7240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rgbClr val="0070C0"/>
              </a:buClr>
              <a:buFont typeface="Wingdings" panose="05000000000000000000" pitchFamily="2" charset="2"/>
              <a:buChar char="Ø"/>
            </a:pPr>
            <a:r>
              <a:rPr lang="en-IN" dirty="0"/>
              <a:t> </a:t>
            </a:r>
            <a:r>
              <a:rPr lang="en-IN" sz="24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PV module parameters </a:t>
            </a:r>
            <a:endParaRPr lang="en-US" sz="2400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000" b="0" i="0" dirty="0">
                <a:solidFill>
                  <a:srgbClr val="001D3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1950" b="0" i="0" dirty="0">
                <a:solidFill>
                  <a:srgbClr val="001D3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PV module parameters are crucial for understanding and </a:t>
            </a:r>
            <a:r>
              <a:rPr lang="en-US" sz="1950" b="1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evaluating the performance of solar panels. </a:t>
            </a:r>
            <a:r>
              <a:rPr lang="en-US" sz="1950" b="0" i="0" dirty="0">
                <a:solidFill>
                  <a:srgbClr val="001D3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Key parameters include short circuit current (</a:t>
            </a:r>
            <a:r>
              <a:rPr lang="en-US" sz="1950" b="0" i="0" dirty="0" err="1">
                <a:solidFill>
                  <a:srgbClr val="001D3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Isc</a:t>
            </a:r>
            <a:r>
              <a:rPr lang="en-US" sz="1950" b="0" i="0" dirty="0">
                <a:solidFill>
                  <a:srgbClr val="001D3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), open circuit voltage (</a:t>
            </a:r>
            <a:r>
              <a:rPr lang="en-US" sz="1950" b="0" i="0" dirty="0" err="1">
                <a:solidFill>
                  <a:srgbClr val="001D3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Voc</a:t>
            </a:r>
            <a:r>
              <a:rPr lang="en-US" sz="1950" b="0" i="0" dirty="0">
                <a:solidFill>
                  <a:srgbClr val="001D3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), maximum power point (MPP) voltage (</a:t>
            </a:r>
            <a:r>
              <a:rPr lang="en-US" sz="1950" b="0" i="0" dirty="0" err="1">
                <a:solidFill>
                  <a:srgbClr val="001D3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Vmpp</a:t>
            </a:r>
            <a:r>
              <a:rPr lang="en-US" sz="1950" b="0" i="0" dirty="0">
                <a:solidFill>
                  <a:srgbClr val="001D3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 and current (</a:t>
            </a:r>
            <a:r>
              <a:rPr lang="en-US" sz="1950" b="0" i="0" dirty="0" err="1">
                <a:solidFill>
                  <a:srgbClr val="001D3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Impp</a:t>
            </a:r>
            <a:r>
              <a:rPr lang="en-US" sz="1950" b="0" i="0" dirty="0">
                <a:solidFill>
                  <a:srgbClr val="001D3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), maximum power (Pmax), and fill factor (FF). These parameters, often provided by manufacturers, help determine </a:t>
            </a:r>
            <a:r>
              <a:rPr lang="en-US" sz="1950" b="1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1950" b="0" i="0" dirty="0">
                <a:solidFill>
                  <a:srgbClr val="001D3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50" b="1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module's efficiency and suitability </a:t>
            </a:r>
            <a:r>
              <a:rPr lang="en-US" sz="1950" b="0" i="0" dirty="0">
                <a:solidFill>
                  <a:srgbClr val="001D3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for various applications. 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195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 PV module parameters:</a:t>
            </a:r>
          </a:p>
          <a:p>
            <a:pPr marL="342900" indent="-342900" fontAlgn="ctr">
              <a:buFont typeface="Wingdings" panose="05000000000000000000" pitchFamily="2" charset="2"/>
              <a:buChar char="q"/>
            </a:pPr>
            <a:r>
              <a:rPr lang="en-US" sz="19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Short circuit current (</a:t>
            </a:r>
            <a:r>
              <a:rPr lang="en-US" sz="1900" b="1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Isc</a:t>
            </a:r>
            <a:r>
              <a:rPr lang="en-US" sz="19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):</a:t>
            </a:r>
            <a:r>
              <a:rPr lang="en-US" sz="19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maximum current </a:t>
            </a:r>
            <a:r>
              <a:rPr lang="en-US" sz="19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module 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produce when its terminals are </a:t>
            </a:r>
            <a:r>
              <a:rPr lang="en-US" sz="19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shorted (no load). </a:t>
            </a:r>
          </a:p>
          <a:p>
            <a:pPr marL="342900" indent="-342900" fontAlgn="ctr">
              <a:buFont typeface="Wingdings" panose="05000000000000000000" pitchFamily="2" charset="2"/>
              <a:buChar char="q"/>
            </a:pPr>
            <a:r>
              <a:rPr lang="en-US" sz="19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Open circuit voltage (</a:t>
            </a:r>
            <a:r>
              <a:rPr lang="en-US" sz="1900" b="1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Voc</a:t>
            </a:r>
            <a:r>
              <a:rPr lang="en-US" sz="19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):</a:t>
            </a:r>
            <a:r>
              <a:rPr lang="en-US" sz="19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maximum voltage </a:t>
            </a:r>
            <a:r>
              <a:rPr lang="en-US" sz="19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module 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produce when </a:t>
            </a:r>
            <a:r>
              <a:rPr lang="en-US" sz="19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 current is flowing (open circuit). </a:t>
            </a:r>
          </a:p>
          <a:p>
            <a:pPr marL="342900" indent="-342900" fontAlgn="ctr">
              <a:buFont typeface="Wingdings" panose="05000000000000000000" pitchFamily="2" charset="2"/>
              <a:buChar char="q"/>
            </a:pPr>
            <a:r>
              <a:rPr lang="en-US" sz="1900" b="1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Vmpp</a:t>
            </a:r>
            <a:r>
              <a:rPr lang="en-US" sz="19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(Voltage at MPP):</a:t>
            </a:r>
            <a:r>
              <a:rPr lang="en-US" sz="19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voltage at the </a:t>
            </a:r>
            <a:r>
              <a:rPr lang="en-US" sz="19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maximum power point. </a:t>
            </a:r>
          </a:p>
          <a:p>
            <a:pPr marL="342900" indent="-342900" fontAlgn="ctr">
              <a:buFont typeface="Wingdings" panose="05000000000000000000" pitchFamily="2" charset="2"/>
              <a:buChar char="q"/>
            </a:pPr>
            <a:r>
              <a:rPr lang="en-US" sz="1900" b="1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Impp</a:t>
            </a:r>
            <a:r>
              <a:rPr lang="en-US" sz="19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(Current at MPP):</a:t>
            </a:r>
            <a:r>
              <a:rPr lang="en-US" sz="19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current at the </a:t>
            </a:r>
            <a:r>
              <a:rPr lang="en-US" sz="19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maximum power point. </a:t>
            </a:r>
          </a:p>
          <a:p>
            <a:pPr marL="342900" indent="-342900" fontAlgn="ctr">
              <a:buFont typeface="Wingdings" panose="05000000000000000000" pitchFamily="2" charset="2"/>
              <a:buChar char="q"/>
            </a:pPr>
            <a:r>
              <a:rPr lang="en-US" sz="19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Maximum power (Pmax):</a:t>
            </a:r>
            <a:r>
              <a:rPr lang="en-US" sz="19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highest power output a module can achieve under </a:t>
            </a:r>
            <a:r>
              <a:rPr lang="en-US" sz="19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specific conditions. </a:t>
            </a:r>
          </a:p>
          <a:p>
            <a:pPr marL="342900" indent="-342900" fontAlgn="ctr">
              <a:buFont typeface="Wingdings" panose="05000000000000000000" pitchFamily="2" charset="2"/>
              <a:buChar char="q"/>
            </a:pPr>
            <a:r>
              <a:rPr lang="en-US" sz="19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Fill factor (FF):</a:t>
            </a:r>
            <a:r>
              <a:rPr lang="en-US" sz="19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measure of the quality of the I-V curve, indicating how closely it approaches a rectangular shape. </a:t>
            </a:r>
            <a:r>
              <a:rPr lang="en-US" sz="19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Calculated as,</a:t>
            </a:r>
          </a:p>
          <a:p>
            <a:pPr fontAlgn="ctr"/>
            <a:r>
              <a:rPr lang="en-US" sz="19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FF=(</a:t>
            </a:r>
            <a:r>
              <a:rPr lang="en-US" sz="19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Pmax</a:t>
            </a:r>
            <a:r>
              <a:rPr lang="en-US" sz="19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/ (</a:t>
            </a:r>
            <a:r>
              <a:rPr lang="en-US" sz="19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Voc</a:t>
            </a:r>
            <a:r>
              <a:rPr lang="en-US" sz="19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× </a:t>
            </a:r>
            <a:r>
              <a:rPr lang="en-US" sz="19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Isc</a:t>
            </a:r>
            <a:r>
              <a:rPr lang="en-US" sz="19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). 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19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Efficiency (η):</a:t>
            </a:r>
            <a:r>
              <a:rPr lang="en-US" sz="19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ratio of </a:t>
            </a:r>
            <a:r>
              <a:rPr lang="en-US" sz="19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electrical power output to solar power input. 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51F576-20B2-EE62-2CBF-3EDEA46EB1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503242" y="287565"/>
            <a:ext cx="4817807" cy="471213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0B93FF4-A806-4547-DBC7-BC191C4E9B57}"/>
              </a:ext>
            </a:extLst>
          </p:cNvPr>
          <p:cNvSpPr txBox="1"/>
          <p:nvPr/>
        </p:nvSpPr>
        <p:spPr>
          <a:xfrm>
            <a:off x="7632291" y="5271955"/>
            <a:ext cx="46887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Fig: PV module parameters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012779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BB2012D-B53A-33DB-D546-AAA17A77E3DD}"/>
              </a:ext>
            </a:extLst>
          </p:cNvPr>
          <p:cNvSpPr txBox="1"/>
          <p:nvPr/>
        </p:nvSpPr>
        <p:spPr>
          <a:xfrm>
            <a:off x="0" y="0"/>
            <a:ext cx="11902678" cy="20005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4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Efficiency of PV module:</a:t>
            </a:r>
            <a:endParaRPr lang="en-US" sz="2400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efficiency of a PV (Photovoltaic) module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the percentage of </a:t>
            </a:r>
            <a:r>
              <a:rPr lang="en-US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solar energy incident on the module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that is </a:t>
            </a:r>
            <a:r>
              <a:rPr lang="en-US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converted into usable electrical energy.</a:t>
            </a:r>
          </a:p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 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Efficiency is the ratio of </a:t>
            </a:r>
            <a:r>
              <a:rPr lang="en-US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useful electrical power output to the incident solar power input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 the surface of the PV module.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704B9D-8F78-EAD4-02F3-EA05E38EC6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86019" y="1595697"/>
            <a:ext cx="3134162" cy="79591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4BE938A-F2E9-80A1-FF5F-84FF62DCBCF0}"/>
              </a:ext>
            </a:extLst>
          </p:cNvPr>
          <p:cNvSpPr txBox="1"/>
          <p:nvPr/>
        </p:nvSpPr>
        <p:spPr>
          <a:xfrm>
            <a:off x="60222" y="2037665"/>
            <a:ext cx="1206341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sz="20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 Power (Pmax):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maximum electrical power output of a PV module is given by: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E4E10B9-D062-6B4C-82C0-9C69594EB4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54169" y="2745551"/>
            <a:ext cx="6679018" cy="172084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DDD3F33-A339-8663-7B31-95A2D2BFFAAD}"/>
              </a:ext>
            </a:extLst>
          </p:cNvPr>
          <p:cNvSpPr txBox="1"/>
          <p:nvPr/>
        </p:nvSpPr>
        <p:spPr>
          <a:xfrm>
            <a:off x="273368" y="4387929"/>
            <a:ext cx="704681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 Solar Power (Pin)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 solar power is the amount of sunlight falling on the surface of the PV module.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049A1B-9F9E-2080-47EC-9EA5C3E983F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53721" y="5107709"/>
            <a:ext cx="6356098" cy="1750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6922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5EB7909-AD6B-FBA7-A61B-79A2F0A640F7}"/>
              </a:ext>
            </a:extLst>
          </p:cNvPr>
          <p:cNvSpPr txBox="1"/>
          <p:nvPr/>
        </p:nvSpPr>
        <p:spPr>
          <a:xfrm>
            <a:off x="2382" y="53757"/>
            <a:ext cx="60936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IN" sz="20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Equation for efficiency of PV module:</a:t>
            </a:r>
            <a:endParaRPr lang="en-US" sz="2000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2FF80B0-8FB1-493A-8BA9-07D1010B43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11127" y="453867"/>
            <a:ext cx="5529154" cy="62276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3310613-DF22-C2EB-3C8D-A3A138141B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11474" y="1076632"/>
            <a:ext cx="8976422" cy="186609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B9A00D7-AA4F-A28E-82DA-0442FA3BC257}"/>
              </a:ext>
            </a:extLst>
          </p:cNvPr>
          <p:cNvSpPr txBox="1"/>
          <p:nvPr/>
        </p:nvSpPr>
        <p:spPr>
          <a:xfrm>
            <a:off x="312389" y="2700384"/>
            <a:ext cx="6400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example:</a:t>
            </a:r>
            <a:endParaRPr lang="en-IN" sz="2000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BFFE0DA-37B7-4485-C699-C51F75D7044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29114" y="2942726"/>
            <a:ext cx="9168150" cy="3915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8027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AB62DCB-4555-7AEC-D8B7-3E0971272E9F}"/>
              </a:ext>
            </a:extLst>
          </p:cNvPr>
          <p:cNvSpPr txBox="1"/>
          <p:nvPr/>
        </p:nvSpPr>
        <p:spPr>
          <a:xfrm>
            <a:off x="-2458" y="0"/>
            <a:ext cx="12194458" cy="99104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4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Solar PV systems: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sz="2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Solar PV System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converts </a:t>
            </a:r>
            <a:r>
              <a:rPr lang="en-US" sz="2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sunlight into electricity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using </a:t>
            </a:r>
            <a:r>
              <a:rPr lang="en-US" sz="2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solar panels.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“PV” stands for 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Photovoltaic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which means 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light (photo) to electricity (voltaic)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endParaRPr lang="en-IN" sz="22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Wingdings" panose="05000000000000000000" pitchFamily="2" charset="2"/>
              <a:buChar char="v"/>
            </a:pPr>
            <a:r>
              <a:rPr lang="en-US" sz="22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Main components of a PV system:</a:t>
            </a:r>
          </a:p>
          <a:p>
            <a:pPr marL="342900" indent="-342900" algn="just">
              <a:buFont typeface="Wingdings" panose="05000000000000000000" pitchFamily="2" charset="2"/>
              <a:buChar char="v"/>
            </a:pPr>
            <a:endParaRPr lang="en-US" sz="2200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Solar Panel (PV Module):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Converts sunlight into DC electricity.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Charge Controller: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Regulates voltage and current from the panel to protect the battery.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Battery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(optional, for off-grid systems):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Stores energy for use when there is no sunlight.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Inverter: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Converts DC electricity into AC electricity used in homes.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Load: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electrical devices powered by the system (lights, fans, etc.)</a:t>
            </a:r>
          </a:p>
          <a:p>
            <a:pPr algn="just"/>
            <a:endParaRPr lang="en-I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I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I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67956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74B9C0E-F7D9-2C86-75AE-A8BE6E2A32A5}"/>
              </a:ext>
            </a:extLst>
          </p:cNvPr>
          <p:cNvSpPr txBox="1"/>
          <p:nvPr/>
        </p:nvSpPr>
        <p:spPr>
          <a:xfrm>
            <a:off x="0" y="0"/>
            <a:ext cx="12192000" cy="49867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2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Working of a PV system: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Sunlight falls on the solar panel.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Panel produces DC electricity.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Charge controller regulates the current.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Electricity goes to battery (if used) or directly to inverter.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Inverter changes DC to AC.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 power is used to run electrical appliances.</a:t>
            </a:r>
          </a:p>
          <a:p>
            <a:pPr algn="ctr">
              <a:lnSpc>
                <a:spcPct val="150000"/>
              </a:lnSpc>
            </a:pPr>
            <a:r>
              <a:rPr lang="en-US" sz="2200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[Sunlight] → [Solar Panel] → [Charge Controller] → [Battery] → [Inverter] → [AC Load]</a:t>
            </a:r>
          </a:p>
          <a:p>
            <a:pPr marL="342900" indent="-342900">
              <a:lnSpc>
                <a:spcPct val="150000"/>
              </a:lnSpc>
              <a:buClr>
                <a:srgbClr val="7030A0"/>
              </a:buClr>
              <a:buFont typeface="Wingdings" panose="05000000000000000000" pitchFamily="2" charset="2"/>
              <a:buChar char="v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Types</a:t>
            </a:r>
            <a:r>
              <a:rPr lang="en-IN" sz="22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of PV systems:</a:t>
            </a:r>
          </a:p>
          <a:p>
            <a:pPr>
              <a:lnSpc>
                <a:spcPct val="150000"/>
              </a:lnSpc>
            </a:pP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1A4C832-7866-2500-6F03-1B371A79C9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7552977"/>
              </p:ext>
            </p:extLst>
          </p:nvPr>
        </p:nvGraphicFramePr>
        <p:xfrm>
          <a:off x="0" y="4358640"/>
          <a:ext cx="10515600" cy="2499360"/>
        </p:xfrm>
        <a:graphic>
          <a:graphicData uri="http://schemas.openxmlformats.org/drawingml/2006/table">
            <a:tbl>
              <a:tblPr/>
              <a:tblGrid>
                <a:gridCol w="3505200">
                  <a:extLst>
                    <a:ext uri="{9D8B030D-6E8A-4147-A177-3AD203B41FA5}">
                      <a16:colId xmlns:a16="http://schemas.microsoft.com/office/drawing/2014/main" val="4283383585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26328688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73643723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IN" sz="2000" b="1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Type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2000" b="1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Description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2000" b="1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Example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50545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Off-Grid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 connected to the main grid; uses batteries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Remote villages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323631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 sz="20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On-Grid</a:t>
                      </a:r>
                      <a:endParaRPr lang="en-IN" sz="2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Connected to the electricity grid; no battery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Rooftop solar in cities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700090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 sz="20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Hybrid</a:t>
                      </a:r>
                      <a:endParaRPr lang="en-IN" sz="2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Both grid + battery backup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Homes with solar + power backup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6430655"/>
                  </a:ext>
                </a:extLst>
              </a:tr>
            </a:tbl>
          </a:graphicData>
        </a:graphic>
      </p:graphicFrame>
      <p:pic>
        <p:nvPicPr>
          <p:cNvPr id="2050" name="Picture 2" descr="photo voltaic system components">
            <a:extLst>
              <a:ext uri="{FF2B5EF4-FFF2-40B4-BE49-F238E27FC236}">
                <a16:creationId xmlns:a16="http://schemas.microsoft.com/office/drawing/2014/main" id="{97A54099-C905-70AE-8D5C-198624B4BC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7497" y="0"/>
            <a:ext cx="5304503" cy="3038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A8E53E9-77DE-B2AE-F3F4-F07C4C2F6715}"/>
              </a:ext>
            </a:extLst>
          </p:cNvPr>
          <p:cNvSpPr txBox="1"/>
          <p:nvPr/>
        </p:nvSpPr>
        <p:spPr>
          <a:xfrm>
            <a:off x="5641258" y="3038168"/>
            <a:ext cx="65507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Fig: Working of PV systems</a:t>
            </a:r>
            <a:endParaRPr lang="en-I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69291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9F07F96-8805-E6D2-A3CE-99F4AB15A221}"/>
              </a:ext>
            </a:extLst>
          </p:cNvPr>
          <p:cNvSpPr txBox="1"/>
          <p:nvPr/>
        </p:nvSpPr>
        <p:spPr>
          <a:xfrm>
            <a:off x="0" y="0"/>
            <a:ext cx="12192000" cy="16927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Design of off grid solar power plant:</a:t>
            </a:r>
            <a:endParaRPr lang="en-US" sz="2400" b="1" i="0" dirty="0">
              <a:solidFill>
                <a:srgbClr val="0070C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001D3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An off-grid system operates </a:t>
            </a:r>
            <a:r>
              <a:rPr lang="en-US" sz="2000" b="1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independently of the grid, </a:t>
            </a:r>
            <a:r>
              <a:rPr lang="en-US" sz="2000" b="0" i="0" dirty="0">
                <a:solidFill>
                  <a:srgbClr val="001D3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relying on solar panels and energy storage (usually batteries) to provide electricity. </a:t>
            </a:r>
            <a:endParaRPr lang="en-US" sz="2000" dirty="0">
              <a:solidFill>
                <a:srgbClr val="001D3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uses solar energy to power loads and </a:t>
            </a:r>
            <a:r>
              <a:rPr lang="en-US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stores excess energy in batteries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use during nighttime or cloudy days.</a:t>
            </a:r>
          </a:p>
          <a:p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2B90CF-4B78-0745-351A-4F13B77D7C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4259" y="1356852"/>
            <a:ext cx="5276484" cy="516193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91B9882-7CE8-622A-A2AD-518E88F2B048}"/>
              </a:ext>
            </a:extLst>
          </p:cNvPr>
          <p:cNvSpPr txBox="1"/>
          <p:nvPr/>
        </p:nvSpPr>
        <p:spPr>
          <a:xfrm>
            <a:off x="3159843" y="6488668"/>
            <a:ext cx="61427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Fig: O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ff grid solar power plant</a:t>
            </a:r>
            <a:endParaRPr lang="en-IN" dirty="0"/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8CF52A2D-25AA-277C-CDD7-725519BA28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56851"/>
            <a:ext cx="6784258" cy="5161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85828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82C13B7-8FA8-D7EF-770D-E20C31C1BBAE}"/>
              </a:ext>
            </a:extLst>
          </p:cNvPr>
          <p:cNvSpPr txBox="1"/>
          <p:nvPr/>
        </p:nvSpPr>
        <p:spPr>
          <a:xfrm>
            <a:off x="1" y="0"/>
            <a:ext cx="5884606" cy="68941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2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Components of off-grid solar power plant: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Solar PV panels: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Convert sunlight into DC electricity.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Charge controller: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Regulates voltage and current from PV to batteries.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Battery bank: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Stores excess energy for backup use.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Inverter: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Converts DC to AC for AC appliances.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Loads: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Electrical devices (lights, fans, etc.) powered by the system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Advantages of off-grid system: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Works in remote areas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Energy independence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grid failures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Limitations: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 initial cost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Battery maintenance required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Limited by battery capacity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Applications: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Rural homes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Forest outposts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Telecom towers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Remote schools and clinics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26CB54-40B0-F268-B6C1-3762B902EB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4607" y="-36871"/>
            <a:ext cx="6415549" cy="634918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E6BF672-63BE-612A-C388-D7DC0EB284BE}"/>
              </a:ext>
            </a:extLst>
          </p:cNvPr>
          <p:cNvSpPr txBox="1"/>
          <p:nvPr/>
        </p:nvSpPr>
        <p:spPr>
          <a:xfrm>
            <a:off x="6518786" y="6418586"/>
            <a:ext cx="56732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Fig: Lay out of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off grid solar power plant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054931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1193" y="83024"/>
            <a:ext cx="12050807" cy="405486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4073236"/>
            <a:ext cx="12192000" cy="2784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5252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F87186F-DD70-D8A2-4280-6FEF29DB4235}"/>
              </a:ext>
            </a:extLst>
          </p:cNvPr>
          <p:cNvSpPr txBox="1"/>
          <p:nvPr/>
        </p:nvSpPr>
        <p:spPr>
          <a:xfrm>
            <a:off x="0" y="0"/>
            <a:ext cx="12192000" cy="72635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400" b="1" dirty="0">
                <a:solidFill>
                  <a:srgbClr val="0070C0"/>
                </a:solidFill>
                <a:latin typeface="Times New Roman" panose="02020603050405020304" pitchFamily="18" charset="0"/>
              </a:rPr>
              <a:t>Battery operation:</a:t>
            </a:r>
          </a:p>
          <a:p>
            <a:pPr algn="just"/>
            <a:r>
              <a:rPr lang="en-US" dirty="0"/>
              <a:t>	</a:t>
            </a:r>
            <a:r>
              <a:rPr lang="en-US" sz="2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battery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 a device that converts </a:t>
            </a:r>
            <a:r>
              <a:rPr lang="en-US" sz="2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chemical energy into electrical energy. 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typically consists of one or more </a:t>
            </a:r>
            <a:r>
              <a:rPr lang="en-US" sz="2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electrochemical cells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connected together, providing a source of </a:t>
            </a:r>
            <a:r>
              <a:rPr lang="en-US" sz="2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direct current.</a:t>
            </a:r>
            <a:endParaRPr lang="en-IN" sz="22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Wingdings" panose="05000000000000000000" pitchFamily="2" charset="2"/>
              <a:buChar char="v"/>
            </a:pPr>
            <a:r>
              <a:rPr lang="en-US" sz="22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Purpose of battery in PV System: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</a:t>
            </a:r>
            <a:r>
              <a:rPr lang="en-US" sz="2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store extra solar energy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produced during the day.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</a:t>
            </a:r>
            <a:r>
              <a:rPr lang="en-US" sz="2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supply power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when solar energy is not available (night/cloudy weather).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provide </a:t>
            </a:r>
            <a:r>
              <a:rPr lang="en-US" sz="2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backup power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maintain a stable supply.</a:t>
            </a:r>
          </a:p>
          <a:p>
            <a:pPr marL="342900" indent="-342900" algn="just">
              <a:buFont typeface="Wingdings" panose="05000000000000000000" pitchFamily="2" charset="2"/>
              <a:buChar char="v"/>
            </a:pPr>
            <a:r>
              <a:rPr lang="en-US" sz="22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Basic working:</a:t>
            </a:r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Charging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When sunlight is available, </a:t>
            </a:r>
            <a:r>
              <a:rPr lang="en-US" sz="2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solar panels generate DC electricity</a:t>
            </a:r>
            <a:r>
              <a:rPr lang="en-US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Excess power charges the </a:t>
            </a:r>
            <a:r>
              <a:rPr lang="en-US" sz="2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battery via a charge controller</a:t>
            </a:r>
            <a:r>
              <a:rPr lang="en-US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Storage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battery stores the </a:t>
            </a:r>
            <a:r>
              <a:rPr lang="en-US" sz="2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chemical energy</a:t>
            </a:r>
            <a:r>
              <a:rPr lang="en-US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later use.</a:t>
            </a:r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Discharging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When there is no sunlight, the battery </a:t>
            </a:r>
            <a:r>
              <a:rPr lang="en-US" sz="2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discharges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power to supply the load (like lights, fans).</a:t>
            </a:r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Battery charging and discharging: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Controlled by a </a:t>
            </a:r>
            <a:r>
              <a:rPr lang="en-US" sz="2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charge controller</a:t>
            </a:r>
            <a:r>
              <a:rPr lang="en-US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avoid </a:t>
            </a:r>
            <a:r>
              <a:rPr lang="en-US" sz="2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overcharging</a:t>
            </a:r>
            <a:r>
              <a:rPr lang="en-US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or </a:t>
            </a:r>
            <a:r>
              <a:rPr lang="en-US" sz="2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deep discharging</a:t>
            </a:r>
            <a:r>
              <a:rPr lang="en-US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Charge controller types:</a:t>
            </a:r>
          </a:p>
          <a:p>
            <a:pPr marL="800100" lvl="1" indent="-342900" algn="just">
              <a:buFont typeface="Courier New" panose="02070309020205020404" pitchFamily="49" charset="0"/>
              <a:buChar char="o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PWM (Pulse Width Modulation)</a:t>
            </a:r>
          </a:p>
          <a:p>
            <a:pPr marL="800100" lvl="1" indent="-342900" algn="just">
              <a:buFont typeface="Courier New" panose="02070309020205020404" pitchFamily="49" charset="0"/>
              <a:buChar char="o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MPPT (Maximum Power Point Tracking)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31803405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1F3A5F2-4F46-317B-F39D-E674A3FAE357}"/>
              </a:ext>
            </a:extLst>
          </p:cNvPr>
          <p:cNvSpPr txBox="1"/>
          <p:nvPr/>
        </p:nvSpPr>
        <p:spPr>
          <a:xfrm>
            <a:off x="322621" y="3779465"/>
            <a:ext cx="11546758" cy="3078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2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Parameters affecting on battery: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Voltage (V)				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Battery's electrical potential.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Capacity (Ah)			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much energy it can store (e.g., 100 Ah).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Depth of discharge (DoD)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		: How much of the battery is used.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State of charge (SoC)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		: Current battery level (like fuel gauge).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Cycle life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				: Number of charge/discharge cycles battery can perform.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A6698D6-469A-8B7F-415C-56D148C3EA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192" y="1"/>
            <a:ext cx="98044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A5854AC-852B-B036-DA80-42B66B9423C7}"/>
              </a:ext>
            </a:extLst>
          </p:cNvPr>
          <p:cNvSpPr txBox="1"/>
          <p:nvPr/>
        </p:nvSpPr>
        <p:spPr>
          <a:xfrm>
            <a:off x="2740742" y="3429000"/>
            <a:ext cx="67105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Fig: Battery operation</a:t>
            </a:r>
            <a:endParaRPr lang="en-I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48323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E32AD4C-471B-BE7F-1241-47C60CCF1A80}"/>
              </a:ext>
            </a:extLst>
          </p:cNvPr>
          <p:cNvSpPr txBox="1"/>
          <p:nvPr/>
        </p:nvSpPr>
        <p:spPr>
          <a:xfrm>
            <a:off x="0" y="-14921"/>
            <a:ext cx="1356552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Clr>
                <a:srgbClr val="0070C0"/>
              </a:buClr>
              <a:buFont typeface="Wingdings" panose="05000000000000000000" pitchFamily="2" charset="2"/>
              <a:buChar char="Ø"/>
            </a:pPr>
            <a:r>
              <a:rPr lang="en-IN" sz="24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400" b="1" i="0" u="none" strike="noStrike" baseline="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PV module circuit design: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93F5B4-43D8-D856-A164-6EEA83B01BA2}"/>
              </a:ext>
            </a:extLst>
          </p:cNvPr>
          <p:cNvSpPr txBox="1"/>
          <p:nvPr/>
        </p:nvSpPr>
        <p:spPr>
          <a:xfrm>
            <a:off x="0" y="446744"/>
            <a:ext cx="121920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PV module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(solar panel) is made of many </a:t>
            </a:r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solar cells</a:t>
            </a: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connected together.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Solar cells are the building blocks of photovoltaic modules, known as solar panels.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Each solar cell produces a small </a:t>
            </a:r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voltage (~0.5V)</a:t>
            </a: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get useful power, we connect </a:t>
            </a:r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many cells in a circuit.</a:t>
            </a:r>
            <a:endParaRPr lang="en-IN" sz="24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9E929C-A895-949F-D45B-F657F05670A1}"/>
              </a:ext>
            </a:extLst>
          </p:cNvPr>
          <p:cNvSpPr txBox="1"/>
          <p:nvPr/>
        </p:nvSpPr>
        <p:spPr>
          <a:xfrm>
            <a:off x="1419818" y="2186939"/>
            <a:ext cx="833823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[Cell 1] ─── [Cell 2] ─── [Cell 3] ─── [Cell 4]</a:t>
            </a:r>
          </a:p>
          <a:p>
            <a:r>
              <a:rPr lang="en-IN" sz="2400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0.5V               </a:t>
            </a:r>
            <a:r>
              <a:rPr lang="en-IN" sz="2400" b="1" dirty="0" err="1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0.5V</a:t>
            </a:r>
            <a:r>
              <a:rPr lang="en-IN" sz="2400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</a:t>
            </a:r>
            <a:r>
              <a:rPr lang="en-IN" sz="2400" b="1" dirty="0" err="1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0.5V</a:t>
            </a:r>
            <a:r>
              <a:rPr lang="en-IN" sz="2400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</a:t>
            </a:r>
            <a:r>
              <a:rPr lang="en-IN" sz="2400" b="1" dirty="0" err="1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0.5V</a:t>
            </a:r>
            <a:r>
              <a:rPr lang="en-IN" sz="2400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→ Total = 2V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3EF361F-B193-C975-58E3-7FD8B371B066}"/>
              </a:ext>
            </a:extLst>
          </p:cNvPr>
          <p:cNvSpPr txBox="1"/>
          <p:nvPr/>
        </p:nvSpPr>
        <p:spPr>
          <a:xfrm>
            <a:off x="2776825" y="6149325"/>
            <a:ext cx="698123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Fig: Diagram of PV module system</a:t>
            </a:r>
            <a:endParaRPr lang="en-I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A3C4685-7EEC-91AE-65C6-018FC239D3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408" y="3172613"/>
            <a:ext cx="8768647" cy="2976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7160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69DC3F9-7183-9672-19DA-B04C4EE095C4}"/>
              </a:ext>
            </a:extLst>
          </p:cNvPr>
          <p:cNvSpPr txBox="1"/>
          <p:nvPr/>
        </p:nvSpPr>
        <p:spPr>
          <a:xfrm>
            <a:off x="0" y="0"/>
            <a:ext cx="12192000" cy="6633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2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Types of batteries:</a:t>
            </a:r>
          </a:p>
          <a:p>
            <a:r>
              <a:rPr lang="en-US" sz="22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Different types of batteries are applicable for PV system. The most important are mentioned below:</a:t>
            </a:r>
            <a:r>
              <a:rPr lang="en-US" sz="22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Lead-acid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Lithium-ion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Nickel-based 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2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Lead-acid batteries: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Most </a:t>
            </a:r>
            <a:r>
              <a:rPr lang="en-US" sz="2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commonly used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solar systems.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Low cost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easy to maintain.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Available in: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Flooded Lead-Acid (FLA) 	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Needs regular water refilling.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Sealed Lead-Acid (SLA)		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Maintenance-free.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Disadvantages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Heavy, shorter life, emits gas (needs ventilation).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2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Lithium-ion batteries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Modern and </a:t>
            </a:r>
            <a:r>
              <a:rPr lang="en-US" sz="2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high-performance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batteries.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Longer life, lightweight, and faster charging.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Takes </a:t>
            </a:r>
            <a:r>
              <a:rPr lang="en-US" sz="2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less space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works efficiently.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Disadvantages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High cost.</a:t>
            </a:r>
          </a:p>
          <a:p>
            <a:pPr>
              <a:lnSpc>
                <a:spcPct val="150000"/>
              </a:lnSpc>
            </a:pPr>
            <a:endParaRPr lang="en-IN" sz="22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56891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B386DCF-4481-AA2F-DC52-862E110F8EAF}"/>
              </a:ext>
            </a:extLst>
          </p:cNvPr>
          <p:cNvSpPr txBox="1"/>
          <p:nvPr/>
        </p:nvSpPr>
        <p:spPr>
          <a:xfrm>
            <a:off x="0" y="-66056"/>
            <a:ext cx="11992897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2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Nickel-Based Batteries (e.g., Ni-Cd):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Used in special applications.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Long life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works well in </a:t>
            </a:r>
            <a:r>
              <a:rPr lang="en-US" sz="2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extreme temperatures.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Disadvantages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Costly and not commonly used in home PV systems.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2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Comparison among batteries: 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64CAF2F-AF14-B8E9-27A3-3323AB21B0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2265076"/>
              </p:ext>
            </p:extLst>
          </p:nvPr>
        </p:nvGraphicFramePr>
        <p:xfrm>
          <a:off x="201562" y="1785104"/>
          <a:ext cx="12192000" cy="1463040"/>
        </p:xfrm>
        <a:graphic>
          <a:graphicData uri="http://schemas.openxmlformats.org/drawingml/2006/table">
            <a:tbl>
              <a:tblPr/>
              <a:tblGrid>
                <a:gridCol w="2438400">
                  <a:extLst>
                    <a:ext uri="{9D8B030D-6E8A-4147-A177-3AD203B41FA5}">
                      <a16:colId xmlns:a16="http://schemas.microsoft.com/office/drawing/2014/main" val="3333947522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3208654884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3314263250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132764044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624874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IN" b="1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Type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b="1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Cost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b="1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Life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b="1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Maintenance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b="1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Common Use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839519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Lead-Acid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Low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Medium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Medium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Widely used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05477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Lithium-Ion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High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Long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Low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Modern PV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3908366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Nickel-Based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High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Long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Low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Rare/Special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9825243"/>
                  </a:ext>
                </a:extLst>
              </a:tr>
            </a:tbl>
          </a:graphicData>
        </a:graphic>
      </p:graphicFrame>
      <p:pic>
        <p:nvPicPr>
          <p:cNvPr id="2050" name="Picture 2">
            <a:extLst>
              <a:ext uri="{FF2B5EF4-FFF2-40B4-BE49-F238E27FC236}">
                <a16:creationId xmlns:a16="http://schemas.microsoft.com/office/drawing/2014/main" id="{56FA00B7-C7B9-51B4-BD54-BDB400EAE4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613" t="23490" r="28407" b="1802"/>
          <a:stretch>
            <a:fillRect/>
          </a:stretch>
        </p:blipFill>
        <p:spPr bwMode="auto">
          <a:xfrm>
            <a:off x="2875935" y="3314200"/>
            <a:ext cx="5766620" cy="3042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4AA2E22-4451-3D7C-52CD-4724FF924FF0}"/>
              </a:ext>
            </a:extLst>
          </p:cNvPr>
          <p:cNvSpPr txBox="1"/>
          <p:nvPr/>
        </p:nvSpPr>
        <p:spPr>
          <a:xfrm>
            <a:off x="-117986" y="6488668"/>
            <a:ext cx="123099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Fig: Different types of batteries used in PV systems</a:t>
            </a:r>
            <a:endParaRPr lang="en-I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25582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465FE-EC46-0C69-8198-660D15FFEF67}"/>
              </a:ext>
            </a:extLst>
          </p:cNvPr>
          <p:cNvSpPr txBox="1"/>
          <p:nvPr/>
        </p:nvSpPr>
        <p:spPr>
          <a:xfrm>
            <a:off x="-1021326" y="0"/>
            <a:ext cx="13213326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en-US" sz="24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Selection of batteries for solar PV system:</a:t>
            </a:r>
          </a:p>
          <a:p>
            <a:pPr lvl="2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select the right battery for a solar PV system, consider the following key factors:</a:t>
            </a:r>
          </a:p>
          <a:p>
            <a:pPr marL="1257300" lvl="2" indent="-342900">
              <a:buFont typeface="Wingdings" panose="05000000000000000000" pitchFamily="2" charset="2"/>
              <a:buChar char="v"/>
            </a:pPr>
            <a:r>
              <a:rPr lang="en-US" sz="20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Battery Type: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Choose the battery based on system needs:</a:t>
            </a:r>
          </a:p>
          <a:p>
            <a:pPr marL="1200150" lvl="2" indent="-285750">
              <a:buFont typeface="Wingdings" panose="05000000000000000000" pitchFamily="2" charset="2"/>
              <a:buChar char="Ø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00150" lvl="2" indent="-285750">
              <a:buFont typeface="Wingdings" panose="05000000000000000000" pitchFamily="2" charset="2"/>
              <a:buChar char="Ø"/>
            </a:pPr>
            <a:endParaRPr lang="en-US" sz="2400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CD386A17-A28E-15A4-55C4-ABFCD68A6A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6335938"/>
              </p:ext>
            </p:extLst>
          </p:nvPr>
        </p:nvGraphicFramePr>
        <p:xfrm>
          <a:off x="145026" y="1449823"/>
          <a:ext cx="10515600" cy="1584960"/>
        </p:xfrm>
        <a:graphic>
          <a:graphicData uri="http://schemas.openxmlformats.org/drawingml/2006/table">
            <a:tbl>
              <a:tblPr/>
              <a:tblGrid>
                <a:gridCol w="3505200">
                  <a:extLst>
                    <a:ext uri="{9D8B030D-6E8A-4147-A177-3AD203B41FA5}">
                      <a16:colId xmlns:a16="http://schemas.microsoft.com/office/drawing/2014/main" val="3409830956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3795861929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413778801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IN" sz="2000" b="1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Type of Battery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2000" b="1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Features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2000" b="1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Suitability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8368103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Lead-Acid</a:t>
                      </a:r>
                      <a:r>
                        <a:rPr lang="en-I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Low cost, proven tech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Small to medium systems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220895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Lithium-Ion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High efficiency, long life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Smart homes, high-end systems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913402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Nickel-based (NiCd)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High temperature tolerance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Industrial or backup use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8230019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FECA47F2-1146-7266-0D98-6E0FE6764957}"/>
              </a:ext>
            </a:extLst>
          </p:cNvPr>
          <p:cNvSpPr txBox="1"/>
          <p:nvPr/>
        </p:nvSpPr>
        <p:spPr>
          <a:xfrm>
            <a:off x="-17206" y="2859391"/>
            <a:ext cx="12192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0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 Voltage Compatibility: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Match battery voltage with PV system (e.g., 12V, 24V, 48V).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Avoid mismatched voltages which may damage components.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02AB48-CF86-CAA4-76B1-A119F101E54D}"/>
              </a:ext>
            </a:extLst>
          </p:cNvPr>
          <p:cNvSpPr txBox="1"/>
          <p:nvPr/>
        </p:nvSpPr>
        <p:spPr>
          <a:xfrm>
            <a:off x="0" y="3716355"/>
            <a:ext cx="660727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0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Required Storage Capacity</a:t>
            </a:r>
            <a:r>
              <a:rPr lang="en-US" b="1" dirty="0"/>
              <a:t>: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Use the formula: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14EE8F8-ECCD-4F46-B2DF-7FCD6AABF6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5026" y="4522271"/>
            <a:ext cx="5649113" cy="88590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C35220B-D1BE-0E1D-5584-2FF03A78FCFC}"/>
              </a:ext>
            </a:extLst>
          </p:cNvPr>
          <p:cNvSpPr txBox="1"/>
          <p:nvPr/>
        </p:nvSpPr>
        <p:spPr>
          <a:xfrm>
            <a:off x="145026" y="5388180"/>
            <a:ext cx="718541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Consider: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Daily Load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(energy usage)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Autonomy Days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(days of backup required)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Depth of Discharge (DoD)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(how much of the battery can be used)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Efficiency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(usually 85–95%)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DE40195-735E-DFBA-EF98-0ABDECB943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726680" y="3429000"/>
            <a:ext cx="4465320" cy="3423582"/>
          </a:xfrm>
          <a:prstGeom prst="rect">
            <a:avLst/>
          </a:prstGeom>
        </p:spPr>
      </p:pic>
      <p:sp>
        <p:nvSpPr>
          <p:cNvPr id="23" name="Arrow: Right 22">
            <a:extLst>
              <a:ext uri="{FF2B5EF4-FFF2-40B4-BE49-F238E27FC236}">
                <a16:creationId xmlns:a16="http://schemas.microsoft.com/office/drawing/2014/main" id="{5A370A92-98DA-A1C2-BE43-5DA491A2FB1D}"/>
              </a:ext>
            </a:extLst>
          </p:cNvPr>
          <p:cNvSpPr/>
          <p:nvPr/>
        </p:nvSpPr>
        <p:spPr>
          <a:xfrm>
            <a:off x="6096000" y="4815840"/>
            <a:ext cx="1234440" cy="46138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309560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725E5F8-A037-1F37-D9B8-610ECDA27D9B}"/>
              </a:ext>
            </a:extLst>
          </p:cNvPr>
          <p:cNvSpPr txBox="1"/>
          <p:nvPr/>
        </p:nvSpPr>
        <p:spPr>
          <a:xfrm>
            <a:off x="0" y="0"/>
            <a:ext cx="12192000" cy="74236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0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Depth of discharge (DoD):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Higher DoD means </a:t>
            </a:r>
            <a:r>
              <a:rPr lang="en-US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more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usable capacity.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Choose batteries with </a:t>
            </a:r>
            <a:r>
              <a:rPr lang="en-US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 least 50% DoD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deep cycling.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0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Cycle life: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Longer cycle life = longer battery life.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Lithium-ion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typically lasts longer than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lead-acid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0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Temperature and environment: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Select batteries that can work in </a:t>
            </a:r>
            <a:r>
              <a:rPr lang="en-US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local climate.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</a:t>
            </a:r>
            <a:r>
              <a:rPr lang="en-US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ventilated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enclosures for </a:t>
            </a:r>
            <a:r>
              <a:rPr lang="en-US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high-temperature areas.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0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Maintenance requirements: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Flooded Lead-Acid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Needs water topping &amp; maintenance.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Lithium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Maintenance-free.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0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Cost </a:t>
            </a:r>
            <a:r>
              <a:rPr lang="en-US" sz="2000" b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vs performance</a:t>
            </a:r>
            <a:r>
              <a:rPr lang="en-US" sz="20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Balance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initial cost with long-term performance.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Lithium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has higher cost but longer </a:t>
            </a:r>
            <a:r>
              <a:rPr lang="en-US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lifespan and efficiency.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41305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D57DF67-2B9C-638B-11ED-1945FAAB2B1F}"/>
              </a:ext>
            </a:extLst>
          </p:cNvPr>
          <p:cNvSpPr txBox="1"/>
          <p:nvPr/>
        </p:nvSpPr>
        <p:spPr>
          <a:xfrm>
            <a:off x="-2459" y="0"/>
            <a:ext cx="12405853" cy="68172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3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Advantages of batteries in PV systems: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Energy Storage</a:t>
            </a:r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Store excess solar energy for use at night or cloudy days.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Uninterrupted Power Supply</a:t>
            </a:r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Provide backup power during grid outages.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Grid Independence</a:t>
            </a:r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Enable off-grid solar systems in remote areas.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Load Shifting</a:t>
            </a:r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Use stored energy during peak electricity rates.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Stability</a:t>
            </a:r>
            <a:r>
              <a:rPr lang="en-US" sz="22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Help maintain voltage and frequency stability in hybrid or grid-connected systems.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3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Disadvantages of batteries in PV systems: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 Cost</a:t>
            </a:r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Batteries add significant cost to the system.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Limited Lifespan</a:t>
            </a:r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Batteries degrade over time and need replacement.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Maintenance Needs</a:t>
            </a:r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Some battery types (like lead-acid) require regular maintenance.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Space Requirement</a:t>
            </a:r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Batteries take up space and need proper installation.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Environmental Issues</a:t>
            </a:r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Disposal of batteries can cause pollution if not handled properly.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3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Applications of batteries in PV systems: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Off-grid Solar Systems</a:t>
            </a:r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In rural or remote areas without grid access.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Hybrid Solar Systems</a:t>
            </a:r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Combine solar, battery, and grid power for flexibility.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Solar Street Lighting</a:t>
            </a:r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Store energy during the day to power lights at night.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Telecommunication Towers</a:t>
            </a:r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For backup power in off-grid or unreliable grid areas.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Residential Backup</a:t>
            </a:r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To power homes during load shedding or blackouts.</a:t>
            </a:r>
          </a:p>
          <a:p>
            <a:pPr>
              <a:buFont typeface="+mj-lt"/>
              <a:buAutoNum type="arabicPeriod"/>
            </a:pPr>
            <a:endParaRPr lang="en-US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15471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80329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Descriptive </a:t>
            </a:r>
            <a:r>
              <a:rPr lang="en-US" sz="24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questions</a:t>
            </a:r>
            <a:endParaRPr lang="en-IN" sz="24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I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Illustrate the PV Module circuit design with module structure.</a:t>
            </a:r>
          </a:p>
          <a:p>
            <a:pPr marL="342900" indent="-342900">
              <a:buFont typeface="+mj-lt"/>
              <a:buAutoNum type="arabicPeriod"/>
            </a:pPr>
            <a:r>
              <a:rPr lang="en-I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Discuss the interconnections in solar panel.</a:t>
            </a:r>
          </a:p>
          <a:p>
            <a:pPr marL="342900" indent="-342900">
              <a:buFont typeface="+mj-lt"/>
              <a:buAutoNum type="arabicPeriod"/>
            </a:pPr>
            <a:r>
              <a:rPr lang="en-I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Explain the importance of 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electrical and mechanical insulations in PV panel.</a:t>
            </a:r>
          </a:p>
          <a:p>
            <a:pPr marL="342900" indent="-342900">
              <a:buFont typeface="+mj-lt"/>
              <a:buAutoNum type="arabicPeriod"/>
            </a:pPr>
            <a:r>
              <a:rPr lang="en-I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Calculate the life time of PV module by using degradation rate.</a:t>
            </a:r>
          </a:p>
          <a:p>
            <a:pPr marL="342900" indent="-342900">
              <a:buFont typeface="+mj-lt"/>
              <a:buAutoNum type="arabicPeriod"/>
            </a:pPr>
            <a:r>
              <a:rPr lang="en-I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Elaborate the paraments affect on PV module.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Derive the equation for 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efficiency of PV module.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Design the off grid solar power plant with the help of circuit diagram.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Describe basic working principle of battery operation in PV system with a neat sketch.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Listout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different kinds of batteries for PV system and illustrate the any one with neat sketch.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are the factors considered for selection of batteries for PV systems.</a:t>
            </a:r>
          </a:p>
          <a:p>
            <a:pPr algn="ctr"/>
            <a:r>
              <a:rPr lang="en-US" sz="24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Short answer questions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Mention the applications of PV cell systems.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Define package density.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are the consequences of mismatching and temperature effects on PV module.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Define battery and list the battery parameters for PV systems.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List the merits and demerits of batteries. </a:t>
            </a:r>
          </a:p>
          <a:p>
            <a:pPr algn="ctr"/>
            <a:r>
              <a:rPr lang="en-US" sz="24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Assignment questions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Analyze the I-V characteristics of PV module.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Illustrate the working of on grid solar power plant with the help of circuit diagram.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Differentiate off grid solar power plant and on grid solar power plants.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Elaborate the various applications of batteries.</a:t>
            </a:r>
            <a:endParaRPr lang="en-IN" sz="1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+mj-lt"/>
              <a:buAutoNum type="arabicPeriod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+mj-lt"/>
              <a:buAutoNum type="arabicPeriod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5483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811F2980-387A-84E9-03E2-92C0816531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3237659"/>
              </p:ext>
            </p:extLst>
          </p:nvPr>
        </p:nvGraphicFramePr>
        <p:xfrm>
          <a:off x="109538" y="369332"/>
          <a:ext cx="10515600" cy="3566160"/>
        </p:xfrm>
        <a:graphic>
          <a:graphicData uri="http://schemas.openxmlformats.org/drawingml/2006/table">
            <a:tbl>
              <a:tblPr/>
              <a:tblGrid>
                <a:gridCol w="5257800">
                  <a:extLst>
                    <a:ext uri="{9D8B030D-6E8A-4147-A177-3AD203B41FA5}">
                      <a16:colId xmlns:a16="http://schemas.microsoft.com/office/drawing/2014/main" val="3976912004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3899293929"/>
                    </a:ext>
                  </a:extLst>
                </a:gridCol>
              </a:tblGrid>
              <a:tr h="297092">
                <a:tc>
                  <a:txBody>
                    <a:bodyPr/>
                    <a:lstStyle/>
                    <a:p>
                      <a:endParaRPr lang="en-IN" sz="2000" b="1" dirty="0">
                        <a:solidFill>
                          <a:srgbClr val="7030A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IN" sz="2000" b="1" dirty="0">
                        <a:solidFill>
                          <a:srgbClr val="7030A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3489000"/>
                  </a:ext>
                </a:extLst>
              </a:tr>
              <a:tr h="297092">
                <a:tc>
                  <a:txBody>
                    <a:bodyPr/>
                    <a:lstStyle/>
                    <a:p>
                      <a:endParaRPr lang="en-IN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IN" sz="2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754217"/>
                  </a:ext>
                </a:extLst>
              </a:tr>
              <a:tr h="297092">
                <a:tc>
                  <a:txBody>
                    <a:bodyPr/>
                    <a:lstStyle/>
                    <a:p>
                      <a:endParaRPr lang="en-IN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IN" sz="2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1308667"/>
                  </a:ext>
                </a:extLst>
              </a:tr>
              <a:tr h="297092">
                <a:tc>
                  <a:txBody>
                    <a:bodyPr/>
                    <a:lstStyle/>
                    <a:p>
                      <a:endParaRPr lang="en-IN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IN" sz="2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7602524"/>
                  </a:ext>
                </a:extLst>
              </a:tr>
              <a:tr h="297092">
                <a:tc>
                  <a:txBody>
                    <a:bodyPr/>
                    <a:lstStyle/>
                    <a:p>
                      <a:endParaRPr lang="en-IN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IN" sz="2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5344812"/>
                  </a:ext>
                </a:extLst>
              </a:tr>
              <a:tr h="297092">
                <a:tc>
                  <a:txBody>
                    <a:bodyPr/>
                    <a:lstStyle/>
                    <a:p>
                      <a:endParaRPr lang="en-IN" sz="20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1403577"/>
                  </a:ext>
                </a:extLst>
              </a:tr>
              <a:tr h="297092">
                <a:tc>
                  <a:txBody>
                    <a:bodyPr/>
                    <a:lstStyle/>
                    <a:p>
                      <a:endParaRPr lang="en-IN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IN" sz="2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5600770"/>
                  </a:ext>
                </a:extLst>
              </a:tr>
              <a:tr h="297092">
                <a:tc>
                  <a:txBody>
                    <a:bodyPr/>
                    <a:lstStyle/>
                    <a:p>
                      <a:endParaRPr lang="en-IN" sz="20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8887759"/>
                  </a:ext>
                </a:extLst>
              </a:tr>
              <a:tr h="297092">
                <a:tc>
                  <a:txBody>
                    <a:bodyPr/>
                    <a:lstStyle/>
                    <a:p>
                      <a:endParaRPr lang="en-IN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220528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4BE9381F-69E7-EB41-D910-B87B893285D9}"/>
              </a:ext>
            </a:extLst>
          </p:cNvPr>
          <p:cNvSpPr txBox="1"/>
          <p:nvPr/>
        </p:nvSpPr>
        <p:spPr>
          <a:xfrm>
            <a:off x="0" y="0"/>
            <a:ext cx="663178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 components in PV design:</a:t>
            </a:r>
            <a:endParaRPr lang="en-IN" sz="2400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5AA2487-E5C3-C59C-10F8-537F8B918B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619" y="461665"/>
            <a:ext cx="9477375" cy="337540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911AAD8-0BA2-B0AA-60C3-C3E4921901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619" y="3935492"/>
            <a:ext cx="9066981" cy="25531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2962D16-6A28-D517-88A2-D472BFFC5591}"/>
              </a:ext>
            </a:extLst>
          </p:cNvPr>
          <p:cNvSpPr txBox="1"/>
          <p:nvPr/>
        </p:nvSpPr>
        <p:spPr>
          <a:xfrm>
            <a:off x="2299098" y="6402425"/>
            <a:ext cx="61364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Fig: Circuit diagram of PV module system</a:t>
            </a:r>
            <a:endParaRPr lang="en-IN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44920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38200801-A4F3-8A3A-C0A7-C0D6987978DF}"/>
              </a:ext>
            </a:extLst>
          </p:cNvPr>
          <p:cNvSpPr txBox="1"/>
          <p:nvPr/>
        </p:nvSpPr>
        <p:spPr>
          <a:xfrm>
            <a:off x="0" y="28575"/>
            <a:ext cx="12192000" cy="1354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400" b="1" i="0" u="none" strike="noStrike" baseline="0" dirty="0">
                <a:solidFill>
                  <a:srgbClr val="0070C0"/>
                </a:solidFill>
                <a:latin typeface="Times New Roman" panose="02020603050405020304" pitchFamily="18" charset="0"/>
              </a:rPr>
              <a:t>PV module structure:</a:t>
            </a:r>
          </a:p>
          <a:p>
            <a:pPr algn="just"/>
            <a:r>
              <a:rPr lang="en-US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PV module is made up of several solar cells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arranged and protected in layers to generate </a:t>
            </a:r>
            <a:r>
              <a:rPr lang="en-US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electricity from sunlight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last for many years</a:t>
            </a:r>
            <a:r>
              <a:rPr lang="en-US" sz="2000" dirty="0"/>
              <a:t>.</a:t>
            </a:r>
            <a:r>
              <a:rPr lang="en-IN" sz="20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</a:p>
          <a:p>
            <a:endParaRPr lang="en-IN" dirty="0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56210C40-5734-974B-F8B6-F7A07E7566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5934526"/>
              </p:ext>
            </p:extLst>
          </p:nvPr>
        </p:nvGraphicFramePr>
        <p:xfrm>
          <a:off x="0" y="78105"/>
          <a:ext cx="7815264" cy="6751320"/>
        </p:xfrm>
        <a:graphic>
          <a:graphicData uri="http://schemas.openxmlformats.org/drawingml/2006/table">
            <a:tbl>
              <a:tblPr/>
              <a:tblGrid>
                <a:gridCol w="3907632">
                  <a:extLst>
                    <a:ext uri="{9D8B030D-6E8A-4147-A177-3AD203B41FA5}">
                      <a16:colId xmlns:a16="http://schemas.microsoft.com/office/drawing/2014/main" val="3723010892"/>
                    </a:ext>
                  </a:extLst>
                </a:gridCol>
                <a:gridCol w="3907632">
                  <a:extLst>
                    <a:ext uri="{9D8B030D-6E8A-4147-A177-3AD203B41FA5}">
                      <a16:colId xmlns:a16="http://schemas.microsoft.com/office/drawing/2014/main" val="1935930984"/>
                    </a:ext>
                  </a:extLst>
                </a:gridCol>
              </a:tblGrid>
              <a:tr h="306187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9442763"/>
                  </a:ext>
                </a:extLst>
              </a:tr>
              <a:tr h="306187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7666973"/>
                  </a:ext>
                </a:extLst>
              </a:tr>
              <a:tr h="306187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278631"/>
                  </a:ext>
                </a:extLst>
              </a:tr>
              <a:tr h="324492">
                <a:tc>
                  <a:txBody>
                    <a:bodyPr/>
                    <a:lstStyle/>
                    <a:p>
                      <a:r>
                        <a:rPr lang="en-IN" sz="1900" b="1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Layer</a:t>
                      </a:r>
                      <a:endParaRPr lang="en-IN" sz="1900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900" b="1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Function</a:t>
                      </a:r>
                      <a:endParaRPr lang="en-IN" sz="1900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45548091"/>
                  </a:ext>
                </a:extLst>
              </a:tr>
              <a:tr h="574101">
                <a:tc>
                  <a:txBody>
                    <a:bodyPr/>
                    <a:lstStyle/>
                    <a:p>
                      <a:r>
                        <a:rPr lang="en-IN" sz="19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 Glass Cover</a:t>
                      </a:r>
                      <a:endParaRPr lang="en-IN" sz="19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9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Transparent, protects cells from rain, hail, dust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78752"/>
                  </a:ext>
                </a:extLst>
              </a:tr>
              <a:tr h="574101">
                <a:tc>
                  <a:txBody>
                    <a:bodyPr/>
                    <a:lstStyle/>
                    <a:p>
                      <a:r>
                        <a:rPr lang="en-IN" sz="19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 EVA Layer</a:t>
                      </a:r>
                      <a:endParaRPr lang="en-IN" sz="19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Soft plastic layer that holds the solar cells and cushions them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7667555"/>
                  </a:ext>
                </a:extLst>
              </a:tr>
              <a:tr h="574101">
                <a:tc>
                  <a:txBody>
                    <a:bodyPr/>
                    <a:lstStyle/>
                    <a:p>
                      <a:r>
                        <a:rPr lang="en-IN" sz="19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 Solar Cells</a:t>
                      </a:r>
                      <a:endParaRPr lang="en-IN" sz="19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9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Main layer that converts sunlight into DC electricity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54909233"/>
                  </a:ext>
                </a:extLst>
              </a:tr>
              <a:tr h="574101">
                <a:tc>
                  <a:txBody>
                    <a:bodyPr/>
                    <a:lstStyle/>
                    <a:p>
                      <a:r>
                        <a:rPr lang="en-IN" sz="19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 EVA Layer</a:t>
                      </a:r>
                      <a:endParaRPr lang="en-IN" sz="19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Covers cells from below; bonds with the back-sheet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7147051"/>
                  </a:ext>
                </a:extLst>
              </a:tr>
              <a:tr h="823710">
                <a:tc>
                  <a:txBody>
                    <a:bodyPr/>
                    <a:lstStyle/>
                    <a:p>
                      <a:r>
                        <a:rPr lang="en-IN" sz="19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5. Back-sheet</a:t>
                      </a:r>
                      <a:endParaRPr lang="en-IN" sz="19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Insulating plastic sheet, protects the back of the module from moisture and mechanical damage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1016026"/>
                  </a:ext>
                </a:extLst>
              </a:tr>
              <a:tr h="574101">
                <a:tc>
                  <a:txBody>
                    <a:bodyPr/>
                    <a:lstStyle/>
                    <a:p>
                      <a:r>
                        <a:rPr lang="en-IN" sz="19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6. Aluminium Frame</a:t>
                      </a:r>
                      <a:endParaRPr lang="en-IN" sz="19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Provides mechanical strength and support for mounting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83872648"/>
                  </a:ext>
                </a:extLst>
              </a:tr>
              <a:tr h="823710">
                <a:tc>
                  <a:txBody>
                    <a:bodyPr/>
                    <a:lstStyle/>
                    <a:p>
                      <a:r>
                        <a:rPr lang="en-IN" sz="19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7. Junction Box</a:t>
                      </a:r>
                      <a:endParaRPr lang="en-IN" sz="19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Electrical output comes from here; contains bypass diodes to protect the module from shading issues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879725"/>
                  </a:ext>
                </a:extLst>
              </a:tr>
            </a:tbl>
          </a:graphicData>
        </a:graphic>
      </p:graphicFrame>
      <p:pic>
        <p:nvPicPr>
          <p:cNvPr id="3074" name="Picture 2" descr="What Are The Main Components of Solar Panels? - Professional Distributed PV  Module Manufacturer">
            <a:extLst>
              <a:ext uri="{FF2B5EF4-FFF2-40B4-BE49-F238E27FC236}">
                <a16:creationId xmlns:a16="http://schemas.microsoft.com/office/drawing/2014/main" id="{887D1874-2989-1DB7-E680-CDDF4A2DE2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20"/>
          <a:stretch>
            <a:fillRect/>
          </a:stretch>
        </p:blipFill>
        <p:spPr bwMode="auto">
          <a:xfrm>
            <a:off x="7815263" y="811161"/>
            <a:ext cx="4186238" cy="5456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CECD30F-AD40-4496-A087-CFA1D948A7A5}"/>
              </a:ext>
            </a:extLst>
          </p:cNvPr>
          <p:cNvSpPr txBox="1"/>
          <p:nvPr/>
        </p:nvSpPr>
        <p:spPr>
          <a:xfrm>
            <a:off x="8000999" y="6390293"/>
            <a:ext cx="41862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Fig: Structure of PV module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900359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A75796B-2966-07F4-90B8-9B6773771962}"/>
              </a:ext>
            </a:extLst>
          </p:cNvPr>
          <p:cNvSpPr txBox="1"/>
          <p:nvPr/>
        </p:nvSpPr>
        <p:spPr>
          <a:xfrm>
            <a:off x="2382" y="0"/>
            <a:ext cx="12189618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400" b="1" i="0" u="none" strike="noStrike" baseline="0" dirty="0">
                <a:solidFill>
                  <a:srgbClr val="0070C0"/>
                </a:solidFill>
                <a:latin typeface="Times New Roman" panose="02020603050405020304" pitchFamily="18" charset="0"/>
              </a:rPr>
              <a:t>PV module </a:t>
            </a:r>
            <a:r>
              <a:rPr lang="en-IN" sz="2400" b="1" dirty="0">
                <a:solidFill>
                  <a:srgbClr val="0070C0"/>
                </a:solidFill>
                <a:latin typeface="Times New Roman" panose="02020603050405020304" pitchFamily="18" charset="0"/>
              </a:rPr>
              <a:t>p</a:t>
            </a:r>
            <a:r>
              <a:rPr lang="en-IN" sz="2400" b="1" i="0" u="none" strike="noStrike" baseline="0" dirty="0">
                <a:solidFill>
                  <a:srgbClr val="0070C0"/>
                </a:solidFill>
                <a:latin typeface="Times New Roman" panose="02020603050405020304" pitchFamily="18" charset="0"/>
              </a:rPr>
              <a:t>acking density :</a:t>
            </a:r>
          </a:p>
          <a:p>
            <a:pPr algn="just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3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Packing density</a:t>
            </a:r>
            <a:r>
              <a:rPr lang="en-US" sz="23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solar PV modules refers to </a:t>
            </a:r>
            <a:r>
              <a:rPr lang="en-US" sz="23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how much of the module area is actually active solar cell area</a:t>
            </a:r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(the part that generates electricity), </a:t>
            </a:r>
            <a:r>
              <a:rPr lang="en-US" sz="23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compared to the total area of the module.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F465FA-2785-0C92-6643-2666904FE2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7414" y="1167274"/>
            <a:ext cx="4582164" cy="125405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D3E64AC-2663-9791-9572-87C226899D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6020" y="2538623"/>
            <a:ext cx="5239481" cy="172210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E43BC33-78D0-2243-ABED-8EAA768C535A}"/>
              </a:ext>
            </a:extLst>
          </p:cNvPr>
          <p:cNvSpPr txBox="1"/>
          <p:nvPr/>
        </p:nvSpPr>
        <p:spPr>
          <a:xfrm>
            <a:off x="16245" y="4836777"/>
            <a:ext cx="12159509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200" b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From the above figure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packing</a:t>
            </a:r>
            <a:r>
              <a:rPr lang="en-US" sz="2200" b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density is observed as,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b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packing density of </a:t>
            </a:r>
            <a:r>
              <a:rPr lang="en-US" sz="22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round and square cells </a:t>
            </a:r>
            <a:r>
              <a:rPr lang="en-US" sz="2200" b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are shown above.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round type cells give a low packing density.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2000" b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o, the edges are cut off to produce </a:t>
            </a:r>
            <a:r>
              <a:rPr lang="en-US" sz="20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semi-square cells give higher packing density compared with round cells.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Whereas square cells, giving a high packing density among all.</a:t>
            </a:r>
            <a:endParaRPr lang="en-IN" sz="22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3CCBB77-D718-F424-7610-2E58E0872E9A}"/>
              </a:ext>
            </a:extLst>
          </p:cNvPr>
          <p:cNvSpPr txBox="1"/>
          <p:nvPr/>
        </p:nvSpPr>
        <p:spPr>
          <a:xfrm>
            <a:off x="1300852" y="4319376"/>
            <a:ext cx="71723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Fig: Packing density representation</a:t>
            </a:r>
            <a:endParaRPr lang="en-I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70940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6875119-406F-25B2-99BC-E7045D8F8D34}"/>
              </a:ext>
            </a:extLst>
          </p:cNvPr>
          <p:cNvSpPr txBox="1"/>
          <p:nvPr/>
        </p:nvSpPr>
        <p:spPr>
          <a:xfrm>
            <a:off x="1" y="0"/>
            <a:ext cx="12192000" cy="289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Importance of packing density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US" sz="2400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Higher packing density: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More sunlight is used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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Better efficiency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per unit area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Lower packing density: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More space between cells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 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Less energy per area</a:t>
            </a:r>
          </a:p>
          <a:p>
            <a:pPr lvl="8" algn="just"/>
            <a:endParaRPr lang="en-US" sz="2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IN" sz="2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Factors affecting packing density:</a:t>
            </a:r>
          </a:p>
          <a:p>
            <a:pPr lvl="8" algn="just"/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0FEB570F-061E-5AEA-1DB8-EE65719FEE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9430687"/>
              </p:ext>
            </p:extLst>
          </p:nvPr>
        </p:nvGraphicFramePr>
        <p:xfrm>
          <a:off x="80167" y="2517100"/>
          <a:ext cx="6659846" cy="4208162"/>
        </p:xfrm>
        <a:graphic>
          <a:graphicData uri="http://schemas.openxmlformats.org/drawingml/2006/table">
            <a:tbl>
              <a:tblPr/>
              <a:tblGrid>
                <a:gridCol w="3329923">
                  <a:extLst>
                    <a:ext uri="{9D8B030D-6E8A-4147-A177-3AD203B41FA5}">
                      <a16:colId xmlns:a16="http://schemas.microsoft.com/office/drawing/2014/main" val="1861671737"/>
                    </a:ext>
                  </a:extLst>
                </a:gridCol>
                <a:gridCol w="3329923">
                  <a:extLst>
                    <a:ext uri="{9D8B030D-6E8A-4147-A177-3AD203B41FA5}">
                      <a16:colId xmlns:a16="http://schemas.microsoft.com/office/drawing/2014/main" val="3559850097"/>
                    </a:ext>
                  </a:extLst>
                </a:gridCol>
              </a:tblGrid>
              <a:tr h="575854">
                <a:tc>
                  <a:txBody>
                    <a:bodyPr/>
                    <a:lstStyle/>
                    <a:p>
                      <a:r>
                        <a:rPr lang="en-IN" sz="2000" b="1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Factor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2000" b="1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Effect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4257551"/>
                  </a:ext>
                </a:extLst>
              </a:tr>
              <a:tr h="575854"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IN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Cell spacing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IN" sz="1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More spacing </a:t>
                      </a:r>
                      <a:r>
                        <a:rPr lang="en-IN" sz="1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a:t> </a:t>
                      </a:r>
                      <a:r>
                        <a:rPr lang="en-IN" sz="1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Lower density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0614224"/>
                  </a:ext>
                </a:extLst>
              </a:tr>
              <a:tr h="1018818"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IN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Busbars and gaps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Needed for wiring, but reduce active area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6018527"/>
                  </a:ext>
                </a:extLst>
              </a:tr>
              <a:tr h="1018818"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IN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Cell shape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Round cells waste corner space; square cells fit better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1702881"/>
                  </a:ext>
                </a:extLst>
              </a:tr>
              <a:tr h="1018818"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IN" sz="20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Design layout</a:t>
                      </a:r>
                      <a:endParaRPr lang="en-IN" sz="2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Smart layout can reduce unused area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6522376"/>
                  </a:ext>
                </a:extLst>
              </a:tr>
            </a:tbl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FD6D6269-4FAD-2A4D-5B2F-C7D7A344B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40013" y="1922747"/>
            <a:ext cx="5324168" cy="480251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995844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9AE5645-20C7-21C3-D046-A5A8D5D61E35}"/>
              </a:ext>
            </a:extLst>
          </p:cNvPr>
          <p:cNvSpPr txBox="1"/>
          <p:nvPr/>
        </p:nvSpPr>
        <p:spPr>
          <a:xfrm>
            <a:off x="0" y="0"/>
            <a:ext cx="12192000" cy="77559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4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PV module i</a:t>
            </a:r>
            <a:r>
              <a:rPr lang="en-IN" sz="2400" b="1" i="0" u="none" strike="noStrike" baseline="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nterconnections:</a:t>
            </a:r>
          </a:p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Solar cells are tiny units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that produce electricity when sunlight hits them. But 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one solar cell alone produces only </a:t>
            </a:r>
            <a:r>
              <a:rPr lang="en-US" sz="2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about 0.5 volts. 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o, we </a:t>
            </a:r>
            <a:r>
              <a:rPr lang="en-US" sz="2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connect many cells together</a:t>
            </a:r>
            <a:r>
              <a:rPr lang="en-US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make useful voltage and power.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Types of interconnections</a:t>
            </a:r>
          </a:p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Series connection: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Cells are connected </a:t>
            </a:r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positive to negative</a:t>
            </a: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Voltage adds up,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current stays the same.</a:t>
            </a:r>
          </a:p>
          <a:p>
            <a:pPr algn="ctr"/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2000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 + Cell - ]───[ + Cell - ]───[ + Cell - ]</a:t>
            </a:r>
          </a:p>
          <a:p>
            <a:pPr algn="ctr"/>
            <a:r>
              <a:rPr lang="en-US" sz="2000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			0.5V                   </a:t>
            </a:r>
            <a:r>
              <a:rPr lang="en-US" sz="2000" b="1" dirty="0" err="1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0.5V</a:t>
            </a:r>
            <a:r>
              <a:rPr lang="en-US" sz="2000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</a:t>
            </a:r>
            <a:r>
              <a:rPr lang="en-US" sz="2000" b="1" dirty="0" err="1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0.5V</a:t>
            </a:r>
            <a:r>
              <a:rPr lang="en-US" sz="2000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→ Total Voltage = 1.5V</a:t>
            </a:r>
          </a:p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Parallel connection: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Cells are connected </a:t>
            </a:r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positive to positive</a:t>
            </a: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negative to negative</a:t>
            </a: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Current adds up</a:t>
            </a: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voltage stays the same.</a:t>
            </a:r>
          </a:p>
          <a:p>
            <a:pPr lvl="8"/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8"/>
            <a:r>
              <a:rPr lang="en-US" sz="2000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 + Cell - ]</a:t>
            </a:r>
          </a:p>
          <a:p>
            <a:pPr lvl="8"/>
            <a:r>
              <a:rPr lang="en-US" sz="2000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│</a:t>
            </a:r>
          </a:p>
          <a:p>
            <a:pPr lvl="8"/>
            <a:r>
              <a:rPr lang="en-US" sz="2000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 + Cell - ]─── Total Current = I₁ + I₂</a:t>
            </a:r>
          </a:p>
          <a:p>
            <a:pPr lvl="8"/>
            <a:r>
              <a:rPr lang="en-US" sz="2000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│</a:t>
            </a:r>
          </a:p>
          <a:p>
            <a:pPr lvl="8"/>
            <a:r>
              <a:rPr lang="en-US" sz="2000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 + Cell - ]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0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66408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E1F92A2-B870-8BA0-F97E-835F3F45118E}"/>
              </a:ext>
            </a:extLst>
          </p:cNvPr>
          <p:cNvSpPr txBox="1"/>
          <p:nvPr/>
        </p:nvSpPr>
        <p:spPr>
          <a:xfrm>
            <a:off x="-1" y="0"/>
            <a:ext cx="628281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Series-Parallel connection (in PV Modules)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Used to get both </a:t>
            </a:r>
            <a:r>
              <a:rPr lang="en-US" sz="2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higher voltage and current.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2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Combines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both series and parallel configurations.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346683-9C4B-C1BE-34F6-448DBEB7197A}"/>
              </a:ext>
            </a:extLst>
          </p:cNvPr>
          <p:cNvSpPr txBox="1"/>
          <p:nvPr/>
        </p:nvSpPr>
        <p:spPr>
          <a:xfrm>
            <a:off x="282754" y="1893715"/>
            <a:ext cx="6093618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 </a:t>
            </a:r>
            <a:r>
              <a:rPr lang="en-IN" sz="2400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Row 1: Cell1──Cell2──Cell3  (Series)</a:t>
            </a:r>
          </a:p>
          <a:p>
            <a:r>
              <a:rPr lang="en-IN" sz="2400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│</a:t>
            </a:r>
          </a:p>
          <a:p>
            <a:r>
              <a:rPr lang="en-IN" sz="2400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Row 2: Cell4──Cell5──Cell6  (Series)</a:t>
            </a:r>
          </a:p>
          <a:p>
            <a:r>
              <a:rPr lang="en-IN" sz="2400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│</a:t>
            </a:r>
          </a:p>
          <a:p>
            <a:r>
              <a:rPr lang="en-IN" sz="2400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→ Rows connected in parallel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A43035D-6871-DFD9-ABDA-E6252F2418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9361132"/>
              </p:ext>
            </p:extLst>
          </p:nvPr>
        </p:nvGraphicFramePr>
        <p:xfrm>
          <a:off x="282754" y="4991378"/>
          <a:ext cx="10515600" cy="1828800"/>
        </p:xfrm>
        <a:graphic>
          <a:graphicData uri="http://schemas.openxmlformats.org/drawingml/2006/table">
            <a:tbl>
              <a:tblPr/>
              <a:tblGrid>
                <a:gridCol w="3505200">
                  <a:extLst>
                    <a:ext uri="{9D8B030D-6E8A-4147-A177-3AD203B41FA5}">
                      <a16:colId xmlns:a16="http://schemas.microsoft.com/office/drawing/2014/main" val="4134779191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1181642956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20929841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IN" sz="2400" b="1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Connection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2400" b="1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Voltage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2400" b="1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Current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62701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IN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Series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24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Adds up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24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Same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67319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IN" sz="24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Parallel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24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Same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24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Adds up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274996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IN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Combo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24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Both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24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Both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3201887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47E68DDD-84C1-6189-4F0C-1B5A47CE4914}"/>
              </a:ext>
            </a:extLst>
          </p:cNvPr>
          <p:cNvSpPr txBox="1"/>
          <p:nvPr/>
        </p:nvSpPr>
        <p:spPr>
          <a:xfrm>
            <a:off x="235974" y="4572295"/>
            <a:ext cx="613532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2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Table: PV cell i</a:t>
            </a:r>
            <a:r>
              <a:rPr lang="en-IN" sz="2200" b="1" i="0" u="none" strike="noStrike" baseline="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nterconnections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6345A8-157E-3C3A-6D5E-752523BFA0EF}"/>
              </a:ext>
            </a:extLst>
          </p:cNvPr>
          <p:cNvSpPr txBox="1"/>
          <p:nvPr/>
        </p:nvSpPr>
        <p:spPr>
          <a:xfrm>
            <a:off x="7588045" y="4584583"/>
            <a:ext cx="46039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Figure: PV cell i</a:t>
            </a:r>
            <a:r>
              <a:rPr lang="en-IN" sz="1800" b="1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nterconnections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2F92334-DB8C-455C-84F8-0CBF13AE8C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-6465"/>
            <a:ext cx="6093618" cy="4553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3689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548</TotalTime>
  <Words>3950</Words>
  <Application>Microsoft Office PowerPoint</Application>
  <PresentationFormat>Widescreen</PresentationFormat>
  <Paragraphs>540</Paragraphs>
  <Slides>35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2" baseType="lpstr">
      <vt:lpstr>Arial</vt:lpstr>
      <vt:lpstr>Calibri</vt:lpstr>
      <vt:lpstr>Calibri Light</vt:lpstr>
      <vt:lpstr>Courier New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Kolahalam Sai Babu</dc:creator>
  <cp:lastModifiedBy>Kolahalam Sai Babu</cp:lastModifiedBy>
  <cp:revision>117</cp:revision>
  <dcterms:created xsi:type="dcterms:W3CDTF">2025-06-22T04:50:53Z</dcterms:created>
  <dcterms:modified xsi:type="dcterms:W3CDTF">2025-07-06T13:25:13Z</dcterms:modified>
</cp:coreProperties>
</file>